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124"/>
  </p:notesMasterIdLst>
  <p:handoutMasterIdLst>
    <p:handoutMasterId r:id="rId125"/>
  </p:handoutMasterIdLst>
  <p:sldIdLst>
    <p:sldId id="256" r:id="rId3"/>
    <p:sldId id="263" r:id="rId4"/>
    <p:sldId id="293" r:id="rId5"/>
    <p:sldId id="333" r:id="rId6"/>
    <p:sldId id="294" r:id="rId7"/>
    <p:sldId id="295" r:id="rId8"/>
    <p:sldId id="296" r:id="rId9"/>
    <p:sldId id="297" r:id="rId10"/>
    <p:sldId id="298" r:id="rId11"/>
    <p:sldId id="299" r:id="rId12"/>
    <p:sldId id="334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82" r:id="rId24"/>
    <p:sldId id="383" r:id="rId25"/>
    <p:sldId id="386" r:id="rId26"/>
    <p:sldId id="384" r:id="rId27"/>
    <p:sldId id="385" r:id="rId28"/>
    <p:sldId id="387" r:id="rId29"/>
    <p:sldId id="388" r:id="rId30"/>
    <p:sldId id="422" r:id="rId31"/>
    <p:sldId id="389" r:id="rId32"/>
    <p:sldId id="390" r:id="rId33"/>
    <p:sldId id="391" r:id="rId34"/>
    <p:sldId id="392" r:id="rId35"/>
    <p:sldId id="393" r:id="rId36"/>
    <p:sldId id="394" r:id="rId37"/>
    <p:sldId id="395" r:id="rId38"/>
    <p:sldId id="396" r:id="rId39"/>
    <p:sldId id="398" r:id="rId40"/>
    <p:sldId id="399" r:id="rId41"/>
    <p:sldId id="400" r:id="rId42"/>
    <p:sldId id="401" r:id="rId43"/>
    <p:sldId id="402" r:id="rId44"/>
    <p:sldId id="397" r:id="rId45"/>
    <p:sldId id="404" r:id="rId46"/>
    <p:sldId id="403" r:id="rId47"/>
    <p:sldId id="405" r:id="rId48"/>
    <p:sldId id="423" r:id="rId49"/>
    <p:sldId id="407" r:id="rId50"/>
    <p:sldId id="406" r:id="rId51"/>
    <p:sldId id="408" r:id="rId52"/>
    <p:sldId id="409" r:id="rId53"/>
    <p:sldId id="411" r:id="rId54"/>
    <p:sldId id="412" r:id="rId55"/>
    <p:sldId id="410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4" r:id="rId87"/>
    <p:sldId id="343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413" r:id="rId115"/>
    <p:sldId id="420" r:id="rId116"/>
    <p:sldId id="421" r:id="rId117"/>
    <p:sldId id="414" r:id="rId118"/>
    <p:sldId id="415" r:id="rId119"/>
    <p:sldId id="416" r:id="rId120"/>
    <p:sldId id="417" r:id="rId121"/>
    <p:sldId id="418" r:id="rId122"/>
    <p:sldId id="419" r:id="rId123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6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401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4" Type="http://schemas.openxmlformats.org/officeDocument/2006/relationships/image" Target="../media/image4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6" Type="http://schemas.openxmlformats.org/officeDocument/2006/relationships/image" Target="../media/image57.wmf"/><Relationship Id="rId5" Type="http://schemas.openxmlformats.org/officeDocument/2006/relationships/image" Target="../media/image56.wmf"/><Relationship Id="rId4" Type="http://schemas.openxmlformats.org/officeDocument/2006/relationships/image" Target="../media/image5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8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image" Target="../media/image102.wmf"/><Relationship Id="rId7" Type="http://schemas.openxmlformats.org/officeDocument/2006/relationships/image" Target="../media/image106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6" Type="http://schemas.openxmlformats.org/officeDocument/2006/relationships/image" Target="../media/image105.wmf"/><Relationship Id="rId5" Type="http://schemas.openxmlformats.org/officeDocument/2006/relationships/image" Target="../media/image104.wmf"/><Relationship Id="rId4" Type="http://schemas.openxmlformats.org/officeDocument/2006/relationships/image" Target="../media/image10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4" Type="http://schemas.openxmlformats.org/officeDocument/2006/relationships/image" Target="../media/image114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4" Type="http://schemas.openxmlformats.org/officeDocument/2006/relationships/image" Target="../media/image118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Relationship Id="rId4" Type="http://schemas.openxmlformats.org/officeDocument/2006/relationships/image" Target="../media/image122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Relationship Id="rId5" Type="http://schemas.openxmlformats.org/officeDocument/2006/relationships/image" Target="../media/image127.wmf"/><Relationship Id="rId4" Type="http://schemas.openxmlformats.org/officeDocument/2006/relationships/image" Target="../media/image126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wmf"/><Relationship Id="rId1" Type="http://schemas.openxmlformats.org/officeDocument/2006/relationships/image" Target="../media/image132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wmf"/><Relationship Id="rId1" Type="http://schemas.openxmlformats.org/officeDocument/2006/relationships/image" Target="../media/image13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wmf"/><Relationship Id="rId1" Type="http://schemas.openxmlformats.org/officeDocument/2006/relationships/image" Target="../media/image138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Relationship Id="rId5" Type="http://schemas.openxmlformats.org/officeDocument/2006/relationships/image" Target="../media/image144.wmf"/><Relationship Id="rId4" Type="http://schemas.openxmlformats.org/officeDocument/2006/relationships/image" Target="../media/image143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2" Type="http://schemas.openxmlformats.org/officeDocument/2006/relationships/image" Target="../media/image147.wmf"/><Relationship Id="rId1" Type="http://schemas.openxmlformats.org/officeDocument/2006/relationships/image" Target="../media/image146.wmf"/><Relationship Id="rId5" Type="http://schemas.openxmlformats.org/officeDocument/2006/relationships/image" Target="../media/image150.wmf"/><Relationship Id="rId4" Type="http://schemas.openxmlformats.org/officeDocument/2006/relationships/image" Target="../media/image149.w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3" Type="http://schemas.openxmlformats.org/officeDocument/2006/relationships/image" Target="../media/image153.wmf"/><Relationship Id="rId7" Type="http://schemas.openxmlformats.org/officeDocument/2006/relationships/image" Target="../media/image157.wmf"/><Relationship Id="rId2" Type="http://schemas.openxmlformats.org/officeDocument/2006/relationships/image" Target="../media/image152.wmf"/><Relationship Id="rId1" Type="http://schemas.openxmlformats.org/officeDocument/2006/relationships/image" Target="../media/image151.wmf"/><Relationship Id="rId6" Type="http://schemas.openxmlformats.org/officeDocument/2006/relationships/image" Target="../media/image156.wmf"/><Relationship Id="rId5" Type="http://schemas.openxmlformats.org/officeDocument/2006/relationships/image" Target="../media/image155.emf"/><Relationship Id="rId10" Type="http://schemas.openxmlformats.org/officeDocument/2006/relationships/image" Target="../media/image160.wmf"/><Relationship Id="rId4" Type="http://schemas.openxmlformats.org/officeDocument/2006/relationships/image" Target="../media/image154.wmf"/><Relationship Id="rId9" Type="http://schemas.openxmlformats.org/officeDocument/2006/relationships/image" Target="../media/image159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2" Type="http://schemas.openxmlformats.org/officeDocument/2006/relationships/image" Target="../media/image162.wmf"/><Relationship Id="rId1" Type="http://schemas.openxmlformats.org/officeDocument/2006/relationships/image" Target="../media/image161.wmf"/><Relationship Id="rId5" Type="http://schemas.openxmlformats.org/officeDocument/2006/relationships/image" Target="../media/image165.wmf"/><Relationship Id="rId4" Type="http://schemas.openxmlformats.org/officeDocument/2006/relationships/image" Target="../media/image164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wmf"/><Relationship Id="rId1" Type="http://schemas.openxmlformats.org/officeDocument/2006/relationships/image" Target="../media/image166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image" Target="../media/image174.wmf"/><Relationship Id="rId5" Type="http://schemas.openxmlformats.org/officeDocument/2006/relationships/image" Target="../media/image178.wmf"/><Relationship Id="rId4" Type="http://schemas.openxmlformats.org/officeDocument/2006/relationships/image" Target="../media/image177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wmf"/><Relationship Id="rId7" Type="http://schemas.openxmlformats.org/officeDocument/2006/relationships/image" Target="../media/image185.wmf"/><Relationship Id="rId2" Type="http://schemas.openxmlformats.org/officeDocument/2006/relationships/image" Target="../media/image180.wmf"/><Relationship Id="rId1" Type="http://schemas.openxmlformats.org/officeDocument/2006/relationships/image" Target="../media/image179.wmf"/><Relationship Id="rId6" Type="http://schemas.openxmlformats.org/officeDocument/2006/relationships/image" Target="../media/image184.wmf"/><Relationship Id="rId5" Type="http://schemas.openxmlformats.org/officeDocument/2006/relationships/image" Target="../media/image183.wmf"/><Relationship Id="rId4" Type="http://schemas.openxmlformats.org/officeDocument/2006/relationships/image" Target="../media/image182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wmf"/><Relationship Id="rId2" Type="http://schemas.openxmlformats.org/officeDocument/2006/relationships/image" Target="../media/image187.wmf"/><Relationship Id="rId1" Type="http://schemas.openxmlformats.org/officeDocument/2006/relationships/image" Target="../media/image18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wmf"/><Relationship Id="rId1" Type="http://schemas.openxmlformats.org/officeDocument/2006/relationships/image" Target="../media/image194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wmf"/><Relationship Id="rId2" Type="http://schemas.openxmlformats.org/officeDocument/2006/relationships/image" Target="../media/image207.wmf"/><Relationship Id="rId1" Type="http://schemas.openxmlformats.org/officeDocument/2006/relationships/image" Target="../media/image20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fld id="{03EA1B1A-FAC0-4E5D-97DD-C9C2D96E6619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BEAF2F32-4144-4141-8D41-E9E53B853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511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fld id="{2C63ADD3-532A-4AB8-AD5A-FF2517BA225C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8" tIns="47784" rIns="95568" bIns="4778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5568" tIns="47784" rIns="95568" bIns="47784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086CA6EE-995B-484F-B29D-8373D2C736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779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60768-5DAF-42E4-8BB8-E01C4EFC3A9A}" type="datetime1">
              <a:rPr lang="zh-CN" altLang="en-US" smtClean="0"/>
              <a:t>2022/4/18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grpSp>
        <p:nvGrpSpPr>
          <p:cNvPr id="7" name="组 13"/>
          <p:cNvGrpSpPr/>
          <p:nvPr userDrawn="1"/>
        </p:nvGrpSpPr>
        <p:grpSpPr>
          <a:xfrm>
            <a:off x="128579" y="114653"/>
            <a:ext cx="3452821" cy="841311"/>
            <a:chOff x="0" y="23968"/>
            <a:chExt cx="7913267" cy="2570852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23968"/>
              <a:ext cx="2570852" cy="257085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909467" y="156420"/>
              <a:ext cx="5003800" cy="2438400"/>
            </a:xfrm>
            <a:prstGeom prst="rect">
              <a:avLst/>
            </a:prstGeom>
          </p:spPr>
        </p:pic>
      </p:grpSp>
      <p:sp>
        <p:nvSpPr>
          <p:cNvPr id="16" name="文本框 15"/>
          <p:cNvSpPr txBox="1"/>
          <p:nvPr userDrawn="1"/>
        </p:nvSpPr>
        <p:spPr>
          <a:xfrm>
            <a:off x="7825947" y="6275139"/>
            <a:ext cx="2747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系统工程导论</a:t>
            </a:r>
            <a:endParaRPr lang="zh-CN" altLang="en-US" sz="1800" dirty="0">
              <a:latin typeface="+mj-ea"/>
              <a:ea typeface="+mj-ea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2045" y="6515673"/>
            <a:ext cx="943556" cy="365125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1" y="6538914"/>
            <a:ext cx="7825945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10573789" y="6558385"/>
            <a:ext cx="1618211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947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929967"/>
            <a:ext cx="10515600" cy="524699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2A0E-0CB3-46E3-A8C8-940980A4B2A1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8122609" y="6275139"/>
            <a:ext cx="272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系统工程导论</a:t>
            </a:r>
            <a:endParaRPr lang="zh-CN" altLang="en-US" sz="1800" dirty="0">
              <a:latin typeface="+mj-ea"/>
              <a:ea typeface="+mj-ea"/>
            </a:endParaRPr>
          </a:p>
        </p:txBody>
      </p:sp>
      <p:sp>
        <p:nvSpPr>
          <p:cNvPr id="16" name="标题 7"/>
          <p:cNvSpPr>
            <a:spLocks noGrp="1"/>
          </p:cNvSpPr>
          <p:nvPr>
            <p:ph type="title"/>
          </p:nvPr>
        </p:nvSpPr>
        <p:spPr>
          <a:xfrm>
            <a:off x="38100" y="-395597"/>
            <a:ext cx="10515600" cy="13255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2044" y="6515673"/>
            <a:ext cx="1018715" cy="365125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0" y="6538914"/>
            <a:ext cx="81534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10740549" y="6558385"/>
            <a:ext cx="1451452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 userDrawn="1"/>
        </p:nvSpPr>
        <p:spPr>
          <a:xfrm>
            <a:off x="38100" y="19050"/>
            <a:ext cx="12092213" cy="496270"/>
          </a:xfrm>
          <a:prstGeom prst="roundRect">
            <a:avLst/>
          </a:prstGeom>
          <a:solidFill>
            <a:srgbClr val="5C307D">
              <a:alpha val="70000"/>
            </a:srgbClr>
          </a:solidFill>
          <a:ln>
            <a:noFill/>
          </a:ln>
          <a:effectLst>
            <a:outerShdw blurRad="177800" dist="50800" dir="5400000" algn="ctr" rotWithShape="0">
              <a:srgbClr val="000000">
                <a:alpha val="43137"/>
              </a:srgb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38100" y="607801"/>
            <a:ext cx="12092213" cy="0"/>
          </a:xfrm>
          <a:prstGeom prst="line">
            <a:avLst/>
          </a:prstGeom>
          <a:ln w="28575">
            <a:solidFill>
              <a:srgbClr val="800080">
                <a:alpha val="6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88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4569C-1CC2-4480-A510-368E370B528D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553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9144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60768-5DAF-42E4-8BB8-E01C4EFC3A9A}" type="datetime1">
              <a:rPr lang="zh-CN" altLang="en-US" smtClean="0"/>
              <a:t>2022/4/18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grpSp>
        <p:nvGrpSpPr>
          <p:cNvPr id="7" name="组 13"/>
          <p:cNvGrpSpPr/>
          <p:nvPr/>
        </p:nvGrpSpPr>
        <p:grpSpPr>
          <a:xfrm>
            <a:off x="128582" y="114660"/>
            <a:ext cx="2624893" cy="825138"/>
            <a:chOff x="0" y="23968"/>
            <a:chExt cx="7913267" cy="257085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968"/>
              <a:ext cx="2570852" cy="257085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9467" y="156420"/>
              <a:ext cx="5003800" cy="2438400"/>
            </a:xfrm>
            <a:prstGeom prst="rect">
              <a:avLst/>
            </a:prstGeom>
          </p:spPr>
        </p:pic>
      </p:grpSp>
      <p:sp>
        <p:nvSpPr>
          <p:cNvPr id="16" name="文本框 15"/>
          <p:cNvSpPr txBox="1"/>
          <p:nvPr/>
        </p:nvSpPr>
        <p:spPr>
          <a:xfrm>
            <a:off x="8147307" y="6259819"/>
            <a:ext cx="272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系统工程导论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96308" y="6492875"/>
            <a:ext cx="670143" cy="365125"/>
          </a:xfrm>
        </p:spPr>
        <p:txBody>
          <a:bodyPr/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0" y="6538915"/>
            <a:ext cx="81534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cxnSpLocks/>
          </p:cNvCxnSpPr>
          <p:nvPr/>
        </p:nvCxnSpPr>
        <p:spPr>
          <a:xfrm>
            <a:off x="10118035" y="6558385"/>
            <a:ext cx="2073975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756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2236"/>
            <a:ext cx="10515600" cy="5124061"/>
          </a:xfrm>
        </p:spPr>
        <p:txBody>
          <a:bodyPr/>
          <a:lstStyle>
            <a:lvl2pPr>
              <a:lnSpc>
                <a:spcPts val="2160"/>
              </a:lnSpc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4D653-0D18-42F6-86F7-2D2F3BEED43A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2054" y="6449006"/>
            <a:ext cx="670143" cy="365125"/>
          </a:xfrm>
        </p:spPr>
        <p:txBody>
          <a:bodyPr/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2410F8-5038-4D67-BFCB-CC041677B2F5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>
            <a:endCxn id="13" idx="1"/>
          </p:cNvCxnSpPr>
          <p:nvPr/>
        </p:nvCxnSpPr>
        <p:spPr>
          <a:xfrm flipV="1">
            <a:off x="292104" y="6317880"/>
            <a:ext cx="8284608" cy="38472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576712" y="6156299"/>
            <a:ext cx="22944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+mj-ea"/>
                <a:ea typeface="+mj-ea"/>
              </a:rPr>
              <a:t>系统工程导论</a:t>
            </a:r>
            <a:endParaRPr lang="zh-CN" altLang="en-US" sz="1200" dirty="0">
              <a:latin typeface="+mj-ea"/>
              <a:ea typeface="+mj-ea"/>
            </a:endParaRPr>
          </a:p>
        </p:txBody>
      </p:sp>
      <p:cxnSp>
        <p:nvCxnSpPr>
          <p:cNvPr id="15" name="直接连接符 14"/>
          <p:cNvCxnSpPr>
            <a:cxnSpLocks/>
            <a:stCxn id="13" idx="3"/>
          </p:cNvCxnSpPr>
          <p:nvPr/>
        </p:nvCxnSpPr>
        <p:spPr>
          <a:xfrm>
            <a:off x="10871200" y="6317880"/>
            <a:ext cx="1231909" cy="38472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cxnSpLocks/>
          </p:cNvCxnSpPr>
          <p:nvPr/>
        </p:nvCxnSpPr>
        <p:spPr>
          <a:xfrm>
            <a:off x="0" y="501018"/>
            <a:ext cx="1158141" cy="1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 13"/>
          <p:cNvGrpSpPr/>
          <p:nvPr/>
        </p:nvGrpSpPr>
        <p:grpSpPr>
          <a:xfrm>
            <a:off x="9452226" y="205724"/>
            <a:ext cx="1736333" cy="590584"/>
            <a:chOff x="0" y="23968"/>
            <a:chExt cx="7913267" cy="2570852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968"/>
              <a:ext cx="2570852" cy="2570852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9467" y="156420"/>
              <a:ext cx="5003800" cy="2438400"/>
            </a:xfrm>
            <a:prstGeom prst="rect">
              <a:avLst/>
            </a:prstGeom>
          </p:spPr>
        </p:pic>
      </p:grpSp>
      <p:cxnSp>
        <p:nvCxnSpPr>
          <p:cNvPr id="28" name="直接连接符 27"/>
          <p:cNvCxnSpPr>
            <a:cxnSpLocks/>
            <a:stCxn id="27" idx="3"/>
          </p:cNvCxnSpPr>
          <p:nvPr/>
        </p:nvCxnSpPr>
        <p:spPr>
          <a:xfrm>
            <a:off x="11188559" y="516230"/>
            <a:ext cx="914551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1228A5B-5BDA-4C75-9A90-ADBCDCA44B1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493214" y="501018"/>
            <a:ext cx="5959012" cy="1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4CBD4505-58CF-4B8A-A853-811F37B0A54D}"/>
              </a:ext>
            </a:extLst>
          </p:cNvPr>
          <p:cNvSpPr txBox="1"/>
          <p:nvPr/>
        </p:nvSpPr>
        <p:spPr>
          <a:xfrm>
            <a:off x="1114049" y="235996"/>
            <a:ext cx="24232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风险决策问题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82341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9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2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AFA7C-A971-4D03-8E7F-C2C2B24D7C7E}" type="datetime1">
              <a:rPr lang="zh-CN" altLang="en-US" smtClean="0"/>
              <a:t>2022/4/18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grpSp>
        <p:nvGrpSpPr>
          <p:cNvPr id="7" name="组 13"/>
          <p:cNvGrpSpPr/>
          <p:nvPr/>
        </p:nvGrpSpPr>
        <p:grpSpPr>
          <a:xfrm>
            <a:off x="128581" y="114659"/>
            <a:ext cx="2974216" cy="851112"/>
            <a:chOff x="0" y="23968"/>
            <a:chExt cx="7913267" cy="257085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968"/>
              <a:ext cx="2570852" cy="257085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9467" y="156420"/>
              <a:ext cx="5003800" cy="2438400"/>
            </a:xfrm>
            <a:prstGeom prst="rect">
              <a:avLst/>
            </a:prstGeom>
          </p:spPr>
        </p:pic>
      </p:grp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9"/>
            <a:ext cx="2743200" cy="365125"/>
          </a:xfrm>
        </p:spPr>
        <p:txBody>
          <a:bodyPr/>
          <a:lstStyle/>
          <a:p>
            <a:fld id="{992410F8-5038-4D67-BFCB-CC041677B2F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9888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30293DDC-DC61-AB4D-BA5E-3FE9C3ADED4B}"/>
              </a:ext>
            </a:extLst>
          </p:cNvPr>
          <p:cNvSpPr txBox="1"/>
          <p:nvPr userDrawn="1"/>
        </p:nvSpPr>
        <p:spPr>
          <a:xfrm>
            <a:off x="8122609" y="6275139"/>
            <a:ext cx="272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系统工程导论</a:t>
            </a:r>
            <a:endParaRPr lang="zh-CN" altLang="en-US" sz="1800" dirty="0">
              <a:latin typeface="+mj-ea"/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29973"/>
            <a:ext cx="5181600" cy="524699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29973"/>
            <a:ext cx="5181600" cy="524699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8100" y="-395596"/>
            <a:ext cx="10515600" cy="1325563"/>
          </a:xfrm>
        </p:spPr>
        <p:txBody>
          <a:bodyPr>
            <a:normAutofit/>
          </a:bodyPr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AFBB-D172-4CE2-9663-301AE13F0FE8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2054" y="6515679"/>
            <a:ext cx="670143" cy="365125"/>
          </a:xfrm>
        </p:spPr>
        <p:txBody>
          <a:bodyPr/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>
            <a:off x="0" y="6538915"/>
            <a:ext cx="81534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740558" y="6558385"/>
            <a:ext cx="1451452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38100" y="19054"/>
            <a:ext cx="12092213" cy="496271"/>
          </a:xfrm>
          <a:prstGeom prst="roundRect">
            <a:avLst/>
          </a:prstGeom>
          <a:solidFill>
            <a:srgbClr val="5C307D">
              <a:alpha val="70000"/>
            </a:srgbClr>
          </a:solidFill>
          <a:ln>
            <a:noFill/>
          </a:ln>
          <a:effectLst>
            <a:outerShdw blurRad="177800" dist="50800" dir="5400000" algn="ctr" rotWithShape="0">
              <a:srgbClr val="000000">
                <a:alpha val="43137"/>
              </a:srgb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35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38100" y="607801"/>
            <a:ext cx="12092213" cy="0"/>
          </a:xfrm>
          <a:prstGeom prst="line">
            <a:avLst/>
          </a:prstGeom>
          <a:ln w="28575">
            <a:solidFill>
              <a:srgbClr val="800080">
                <a:alpha val="6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5BEFD9D-6947-4DFF-A2FC-188C13690BD4}"/>
              </a:ext>
            </a:extLst>
          </p:cNvPr>
          <p:cNvCxnSpPr/>
          <p:nvPr/>
        </p:nvCxnSpPr>
        <p:spPr>
          <a:xfrm>
            <a:off x="0" y="6538914"/>
            <a:ext cx="81534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F153E57-7DE9-4A2D-80FB-C45A1E086B36}"/>
              </a:ext>
            </a:extLst>
          </p:cNvPr>
          <p:cNvCxnSpPr/>
          <p:nvPr/>
        </p:nvCxnSpPr>
        <p:spPr>
          <a:xfrm>
            <a:off x="10740551" y="6558385"/>
            <a:ext cx="1451452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21">
            <a:extLst>
              <a:ext uri="{FF2B5EF4-FFF2-40B4-BE49-F238E27FC236}">
                <a16:creationId xmlns:a16="http://schemas.microsoft.com/office/drawing/2014/main" id="{52F9E108-C98F-45F0-93E2-38E2DE674295}"/>
              </a:ext>
            </a:extLst>
          </p:cNvPr>
          <p:cNvSpPr/>
          <p:nvPr/>
        </p:nvSpPr>
        <p:spPr>
          <a:xfrm>
            <a:off x="38100" y="19050"/>
            <a:ext cx="12092213" cy="496270"/>
          </a:xfrm>
          <a:prstGeom prst="roundRect">
            <a:avLst/>
          </a:prstGeom>
          <a:solidFill>
            <a:srgbClr val="5C307D">
              <a:alpha val="70000"/>
            </a:srgbClr>
          </a:solidFill>
          <a:ln>
            <a:noFill/>
          </a:ln>
          <a:effectLst>
            <a:outerShdw blurRad="177800" dist="50800" dir="5400000" algn="ctr" rotWithShape="0">
              <a:srgbClr val="000000">
                <a:alpha val="43137"/>
              </a:srgb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35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F511950-E29E-446D-B424-C41410D6B1C1}"/>
              </a:ext>
            </a:extLst>
          </p:cNvPr>
          <p:cNvCxnSpPr/>
          <p:nvPr/>
        </p:nvCxnSpPr>
        <p:spPr>
          <a:xfrm>
            <a:off x="38100" y="607801"/>
            <a:ext cx="12092213" cy="0"/>
          </a:xfrm>
          <a:prstGeom prst="line">
            <a:avLst/>
          </a:prstGeom>
          <a:ln w="28575">
            <a:solidFill>
              <a:srgbClr val="800080">
                <a:alpha val="6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9">
            <a:extLst>
              <a:ext uri="{FF2B5EF4-FFF2-40B4-BE49-F238E27FC236}">
                <a16:creationId xmlns:a16="http://schemas.microsoft.com/office/drawing/2014/main" id="{D2A9A1A9-903A-1946-8E58-7B3E89A5D2BD}"/>
              </a:ext>
            </a:extLst>
          </p:cNvPr>
          <p:cNvCxnSpPr/>
          <p:nvPr userDrawn="1"/>
        </p:nvCxnSpPr>
        <p:spPr>
          <a:xfrm>
            <a:off x="0" y="6538914"/>
            <a:ext cx="81534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0">
            <a:extLst>
              <a:ext uri="{FF2B5EF4-FFF2-40B4-BE49-F238E27FC236}">
                <a16:creationId xmlns:a16="http://schemas.microsoft.com/office/drawing/2014/main" id="{5E0A50E4-9684-6F4B-93C9-A5276B07B62B}"/>
              </a:ext>
            </a:extLst>
          </p:cNvPr>
          <p:cNvCxnSpPr/>
          <p:nvPr userDrawn="1"/>
        </p:nvCxnSpPr>
        <p:spPr>
          <a:xfrm>
            <a:off x="10740549" y="6558385"/>
            <a:ext cx="1451452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25CFB4C8-8005-734C-A716-82938ECC087D}"/>
              </a:ext>
            </a:extLst>
          </p:cNvPr>
          <p:cNvSpPr/>
          <p:nvPr userDrawn="1"/>
        </p:nvSpPr>
        <p:spPr>
          <a:xfrm>
            <a:off x="38100" y="19050"/>
            <a:ext cx="12092213" cy="496270"/>
          </a:xfrm>
          <a:prstGeom prst="roundRect">
            <a:avLst/>
          </a:prstGeom>
          <a:solidFill>
            <a:srgbClr val="5C307D">
              <a:alpha val="70000"/>
            </a:srgbClr>
          </a:solidFill>
          <a:ln>
            <a:noFill/>
          </a:ln>
          <a:effectLst>
            <a:outerShdw blurRad="177800" dist="50800" dir="5400000" algn="ctr" rotWithShape="0">
              <a:srgbClr val="000000">
                <a:alpha val="43137"/>
              </a:srgb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2">
            <a:extLst>
              <a:ext uri="{FF2B5EF4-FFF2-40B4-BE49-F238E27FC236}">
                <a16:creationId xmlns:a16="http://schemas.microsoft.com/office/drawing/2014/main" id="{E83C0BC6-794F-644A-AAB3-3DBBA20803C7}"/>
              </a:ext>
            </a:extLst>
          </p:cNvPr>
          <p:cNvCxnSpPr/>
          <p:nvPr userDrawn="1"/>
        </p:nvCxnSpPr>
        <p:spPr>
          <a:xfrm>
            <a:off x="38100" y="607801"/>
            <a:ext cx="12092213" cy="0"/>
          </a:xfrm>
          <a:prstGeom prst="line">
            <a:avLst/>
          </a:prstGeom>
          <a:ln w="28575">
            <a:solidFill>
              <a:srgbClr val="800080">
                <a:alpha val="6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230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932657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1" y="1756574"/>
            <a:ext cx="5157787" cy="44330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22" y="929967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22" y="1753883"/>
            <a:ext cx="5183188" cy="44357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180A6-6A33-4AE0-8CE2-7927D9EF3955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122618" y="6275146"/>
            <a:ext cx="272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+mj-ea"/>
                <a:ea typeface="+mj-ea"/>
              </a:rPr>
              <a:t>系统工程导论</a:t>
            </a:r>
            <a:endParaRPr lang="zh-CN" altLang="en-US" sz="1350" dirty="0">
              <a:latin typeface="+mj-ea"/>
              <a:ea typeface="+mj-ea"/>
            </a:endParaRPr>
          </a:p>
        </p:txBody>
      </p:sp>
      <p:sp>
        <p:nvSpPr>
          <p:cNvPr id="19" name="标题 7"/>
          <p:cNvSpPr>
            <a:spLocks noGrp="1"/>
          </p:cNvSpPr>
          <p:nvPr>
            <p:ph type="title"/>
          </p:nvPr>
        </p:nvSpPr>
        <p:spPr>
          <a:xfrm>
            <a:off x="38100" y="-395596"/>
            <a:ext cx="10515600" cy="1325563"/>
          </a:xfrm>
        </p:spPr>
        <p:txBody>
          <a:bodyPr>
            <a:normAutofit/>
          </a:bodyPr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2054" y="6515679"/>
            <a:ext cx="670143" cy="365125"/>
          </a:xfrm>
        </p:spPr>
        <p:txBody>
          <a:bodyPr/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2" name="直接连接符 21"/>
          <p:cNvCxnSpPr/>
          <p:nvPr/>
        </p:nvCxnSpPr>
        <p:spPr>
          <a:xfrm>
            <a:off x="0" y="6538915"/>
            <a:ext cx="81534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0740558" y="6558385"/>
            <a:ext cx="1451452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38100" y="19054"/>
            <a:ext cx="12092213" cy="496271"/>
          </a:xfrm>
          <a:prstGeom prst="roundRect">
            <a:avLst/>
          </a:prstGeom>
          <a:solidFill>
            <a:srgbClr val="5C307D">
              <a:alpha val="70000"/>
            </a:srgbClr>
          </a:solidFill>
          <a:ln>
            <a:noFill/>
          </a:ln>
          <a:effectLst>
            <a:outerShdw blurRad="177800" dist="50800" dir="5400000" algn="ctr" rotWithShape="0">
              <a:srgbClr val="000000">
                <a:alpha val="43137"/>
              </a:srgb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35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38100" y="607801"/>
            <a:ext cx="12092213" cy="0"/>
          </a:xfrm>
          <a:prstGeom prst="line">
            <a:avLst/>
          </a:prstGeom>
          <a:ln w="28575">
            <a:solidFill>
              <a:srgbClr val="800080">
                <a:alpha val="6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0073B04-C301-4F11-AB6A-7DFB602541D4}"/>
              </a:ext>
            </a:extLst>
          </p:cNvPr>
          <p:cNvSpPr txBox="1"/>
          <p:nvPr/>
        </p:nvSpPr>
        <p:spPr>
          <a:xfrm>
            <a:off x="8122611" y="6275141"/>
            <a:ext cx="272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+mj-ea"/>
                <a:ea typeface="+mj-ea"/>
              </a:rPr>
              <a:t>系统工程导论</a:t>
            </a:r>
            <a:endParaRPr lang="zh-CN" altLang="en-US" sz="1350" dirty="0">
              <a:latin typeface="+mj-ea"/>
              <a:ea typeface="+mj-ea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B911DCF-F1BB-48E0-8BD4-C3B66EE1F5D7}"/>
              </a:ext>
            </a:extLst>
          </p:cNvPr>
          <p:cNvCxnSpPr/>
          <p:nvPr/>
        </p:nvCxnSpPr>
        <p:spPr>
          <a:xfrm>
            <a:off x="0" y="6538914"/>
            <a:ext cx="81534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6913EE2-48B3-43C1-9071-195AC34247C0}"/>
              </a:ext>
            </a:extLst>
          </p:cNvPr>
          <p:cNvCxnSpPr/>
          <p:nvPr/>
        </p:nvCxnSpPr>
        <p:spPr>
          <a:xfrm>
            <a:off x="10740551" y="6558385"/>
            <a:ext cx="1451452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23">
            <a:extLst>
              <a:ext uri="{FF2B5EF4-FFF2-40B4-BE49-F238E27FC236}">
                <a16:creationId xmlns:a16="http://schemas.microsoft.com/office/drawing/2014/main" id="{4C3F2323-73F2-41FF-8D80-96765160212A}"/>
              </a:ext>
            </a:extLst>
          </p:cNvPr>
          <p:cNvSpPr/>
          <p:nvPr/>
        </p:nvSpPr>
        <p:spPr>
          <a:xfrm>
            <a:off x="38100" y="19050"/>
            <a:ext cx="12092213" cy="496270"/>
          </a:xfrm>
          <a:prstGeom prst="roundRect">
            <a:avLst/>
          </a:prstGeom>
          <a:solidFill>
            <a:srgbClr val="5C307D">
              <a:alpha val="70000"/>
            </a:srgbClr>
          </a:solidFill>
          <a:ln>
            <a:noFill/>
          </a:ln>
          <a:effectLst>
            <a:outerShdw blurRad="177800" dist="50800" dir="5400000" algn="ctr" rotWithShape="0">
              <a:srgbClr val="000000">
                <a:alpha val="43137"/>
              </a:srgb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35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FE62F1B-422B-407B-BEE3-31BBBFC51577}"/>
              </a:ext>
            </a:extLst>
          </p:cNvPr>
          <p:cNvCxnSpPr/>
          <p:nvPr/>
        </p:nvCxnSpPr>
        <p:spPr>
          <a:xfrm>
            <a:off x="38100" y="607801"/>
            <a:ext cx="12092213" cy="0"/>
          </a:xfrm>
          <a:prstGeom prst="line">
            <a:avLst/>
          </a:prstGeom>
          <a:ln w="28575">
            <a:solidFill>
              <a:srgbClr val="800080">
                <a:alpha val="6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2AEF2E2-FF77-1741-9F2C-DEF39B886189}"/>
              </a:ext>
            </a:extLst>
          </p:cNvPr>
          <p:cNvSpPr txBox="1"/>
          <p:nvPr userDrawn="1"/>
        </p:nvSpPr>
        <p:spPr>
          <a:xfrm>
            <a:off x="8122609" y="6275139"/>
            <a:ext cx="272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系统工程导论</a:t>
            </a:r>
            <a:endParaRPr lang="zh-CN" altLang="en-US" sz="1800" dirty="0">
              <a:latin typeface="+mj-ea"/>
              <a:ea typeface="+mj-ea"/>
            </a:endParaRPr>
          </a:p>
        </p:txBody>
      </p:sp>
      <p:cxnSp>
        <p:nvCxnSpPr>
          <p:cNvPr id="28" name="直接连接符 21">
            <a:extLst>
              <a:ext uri="{FF2B5EF4-FFF2-40B4-BE49-F238E27FC236}">
                <a16:creationId xmlns:a16="http://schemas.microsoft.com/office/drawing/2014/main" id="{FEDDE39A-3F75-D74B-962D-C3D3ACAA527E}"/>
              </a:ext>
            </a:extLst>
          </p:cNvPr>
          <p:cNvCxnSpPr/>
          <p:nvPr userDrawn="1"/>
        </p:nvCxnSpPr>
        <p:spPr>
          <a:xfrm>
            <a:off x="0" y="6538914"/>
            <a:ext cx="81534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2">
            <a:extLst>
              <a:ext uri="{FF2B5EF4-FFF2-40B4-BE49-F238E27FC236}">
                <a16:creationId xmlns:a16="http://schemas.microsoft.com/office/drawing/2014/main" id="{DBFE2A0B-ABA7-8148-9399-ACA4957B7C08}"/>
              </a:ext>
            </a:extLst>
          </p:cNvPr>
          <p:cNvCxnSpPr/>
          <p:nvPr userDrawn="1"/>
        </p:nvCxnSpPr>
        <p:spPr>
          <a:xfrm>
            <a:off x="10740549" y="6558385"/>
            <a:ext cx="1451452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F7C6B572-E410-5942-9C2B-1E734732C837}"/>
              </a:ext>
            </a:extLst>
          </p:cNvPr>
          <p:cNvSpPr/>
          <p:nvPr userDrawn="1"/>
        </p:nvSpPr>
        <p:spPr>
          <a:xfrm>
            <a:off x="38100" y="19050"/>
            <a:ext cx="12092213" cy="496270"/>
          </a:xfrm>
          <a:prstGeom prst="roundRect">
            <a:avLst/>
          </a:prstGeom>
          <a:solidFill>
            <a:srgbClr val="5C307D">
              <a:alpha val="70000"/>
            </a:srgbClr>
          </a:solidFill>
          <a:ln>
            <a:noFill/>
          </a:ln>
          <a:effectLst>
            <a:outerShdw blurRad="177800" dist="50800" dir="5400000" algn="ctr" rotWithShape="0">
              <a:srgbClr val="000000">
                <a:alpha val="43137"/>
              </a:srgb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24">
            <a:extLst>
              <a:ext uri="{FF2B5EF4-FFF2-40B4-BE49-F238E27FC236}">
                <a16:creationId xmlns:a16="http://schemas.microsoft.com/office/drawing/2014/main" id="{A26EED21-747B-5A4E-AC6A-A88378A1C980}"/>
              </a:ext>
            </a:extLst>
          </p:cNvPr>
          <p:cNvCxnSpPr/>
          <p:nvPr userDrawn="1"/>
        </p:nvCxnSpPr>
        <p:spPr>
          <a:xfrm>
            <a:off x="38100" y="607801"/>
            <a:ext cx="12092213" cy="0"/>
          </a:xfrm>
          <a:prstGeom prst="line">
            <a:avLst/>
          </a:prstGeom>
          <a:ln w="28575">
            <a:solidFill>
              <a:srgbClr val="800080">
                <a:alpha val="6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331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4661E-F3CE-4526-9AE9-AF82A68AE6BF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122618" y="6275146"/>
            <a:ext cx="272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+mj-ea"/>
                <a:ea typeface="+mj-ea"/>
              </a:rPr>
              <a:t>系统工程导论</a:t>
            </a:r>
            <a:endParaRPr lang="zh-CN" altLang="en-US" sz="1350" dirty="0">
              <a:latin typeface="+mj-ea"/>
              <a:ea typeface="+mj-ea"/>
            </a:endParaRPr>
          </a:p>
        </p:txBody>
      </p:sp>
      <p:sp>
        <p:nvSpPr>
          <p:cNvPr id="15" name="标题 7"/>
          <p:cNvSpPr>
            <a:spLocks noGrp="1"/>
          </p:cNvSpPr>
          <p:nvPr>
            <p:ph type="title"/>
          </p:nvPr>
        </p:nvSpPr>
        <p:spPr>
          <a:xfrm>
            <a:off x="38100" y="-395596"/>
            <a:ext cx="10515600" cy="1325563"/>
          </a:xfrm>
        </p:spPr>
        <p:txBody>
          <a:bodyPr>
            <a:normAutofit/>
          </a:bodyPr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2054" y="6515679"/>
            <a:ext cx="670143" cy="365125"/>
          </a:xfrm>
        </p:spPr>
        <p:txBody>
          <a:bodyPr/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0" y="6538915"/>
            <a:ext cx="81534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0740558" y="6558385"/>
            <a:ext cx="1451452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38100" y="19054"/>
            <a:ext cx="12092213" cy="496271"/>
          </a:xfrm>
          <a:prstGeom prst="roundRect">
            <a:avLst/>
          </a:prstGeom>
          <a:solidFill>
            <a:srgbClr val="5C307D">
              <a:alpha val="70000"/>
            </a:srgbClr>
          </a:solidFill>
          <a:ln>
            <a:noFill/>
          </a:ln>
          <a:effectLst>
            <a:outerShdw blurRad="177800" dist="50800" dir="5400000" algn="ctr" rotWithShape="0">
              <a:srgbClr val="000000">
                <a:alpha val="43137"/>
              </a:srgb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35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38100" y="607801"/>
            <a:ext cx="12092213" cy="0"/>
          </a:xfrm>
          <a:prstGeom prst="line">
            <a:avLst/>
          </a:prstGeom>
          <a:ln w="28575">
            <a:solidFill>
              <a:srgbClr val="800080">
                <a:alpha val="6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5B295B9-EFE1-4146-BD0C-0FD14646E307}"/>
              </a:ext>
            </a:extLst>
          </p:cNvPr>
          <p:cNvSpPr txBox="1"/>
          <p:nvPr/>
        </p:nvSpPr>
        <p:spPr>
          <a:xfrm>
            <a:off x="8122611" y="6275141"/>
            <a:ext cx="272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+mj-ea"/>
                <a:ea typeface="+mj-ea"/>
              </a:rPr>
              <a:t>系统工程导论</a:t>
            </a:r>
            <a:endParaRPr lang="zh-CN" altLang="en-US" sz="1350" dirty="0">
              <a:latin typeface="+mj-ea"/>
              <a:ea typeface="+mj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CFE28BC-04CF-4E13-8221-9270F329F840}"/>
              </a:ext>
            </a:extLst>
          </p:cNvPr>
          <p:cNvCxnSpPr/>
          <p:nvPr/>
        </p:nvCxnSpPr>
        <p:spPr>
          <a:xfrm>
            <a:off x="0" y="6538914"/>
            <a:ext cx="81534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EE3F1A0-EA6B-442D-8914-89AAD6B2A370}"/>
              </a:ext>
            </a:extLst>
          </p:cNvPr>
          <p:cNvCxnSpPr/>
          <p:nvPr/>
        </p:nvCxnSpPr>
        <p:spPr>
          <a:xfrm>
            <a:off x="10740551" y="6558385"/>
            <a:ext cx="1451452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9">
            <a:extLst>
              <a:ext uri="{FF2B5EF4-FFF2-40B4-BE49-F238E27FC236}">
                <a16:creationId xmlns:a16="http://schemas.microsoft.com/office/drawing/2014/main" id="{F95DBA03-AE39-41C8-80B1-54DE3F2C81D4}"/>
              </a:ext>
            </a:extLst>
          </p:cNvPr>
          <p:cNvSpPr/>
          <p:nvPr/>
        </p:nvSpPr>
        <p:spPr>
          <a:xfrm>
            <a:off x="38100" y="19050"/>
            <a:ext cx="12092213" cy="496270"/>
          </a:xfrm>
          <a:prstGeom prst="roundRect">
            <a:avLst/>
          </a:prstGeom>
          <a:solidFill>
            <a:srgbClr val="5C307D">
              <a:alpha val="70000"/>
            </a:srgbClr>
          </a:solidFill>
          <a:ln>
            <a:noFill/>
          </a:ln>
          <a:effectLst>
            <a:outerShdw blurRad="177800" dist="50800" dir="5400000" algn="ctr" rotWithShape="0">
              <a:srgbClr val="000000">
                <a:alpha val="43137"/>
              </a:srgb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35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75C5F88-3065-4759-B661-F802F38A898F}"/>
              </a:ext>
            </a:extLst>
          </p:cNvPr>
          <p:cNvCxnSpPr/>
          <p:nvPr/>
        </p:nvCxnSpPr>
        <p:spPr>
          <a:xfrm>
            <a:off x="38100" y="607801"/>
            <a:ext cx="12092213" cy="0"/>
          </a:xfrm>
          <a:prstGeom prst="line">
            <a:avLst/>
          </a:prstGeom>
          <a:ln w="28575">
            <a:solidFill>
              <a:srgbClr val="800080">
                <a:alpha val="6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0248551-3731-CF4E-9D95-4A43E0479FB5}"/>
              </a:ext>
            </a:extLst>
          </p:cNvPr>
          <p:cNvSpPr txBox="1"/>
          <p:nvPr userDrawn="1"/>
        </p:nvSpPr>
        <p:spPr>
          <a:xfrm>
            <a:off x="8122609" y="6275139"/>
            <a:ext cx="272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系统工程导论</a:t>
            </a:r>
            <a:endParaRPr lang="zh-CN" altLang="en-US" sz="1800" dirty="0">
              <a:latin typeface="+mj-ea"/>
              <a:ea typeface="+mj-ea"/>
            </a:endParaRPr>
          </a:p>
        </p:txBody>
      </p:sp>
      <p:cxnSp>
        <p:nvCxnSpPr>
          <p:cNvPr id="24" name="直接连接符 17">
            <a:extLst>
              <a:ext uri="{FF2B5EF4-FFF2-40B4-BE49-F238E27FC236}">
                <a16:creationId xmlns:a16="http://schemas.microsoft.com/office/drawing/2014/main" id="{C41B3AE6-9C54-8E47-9F1E-C45A9E818F4A}"/>
              </a:ext>
            </a:extLst>
          </p:cNvPr>
          <p:cNvCxnSpPr/>
          <p:nvPr userDrawn="1"/>
        </p:nvCxnSpPr>
        <p:spPr>
          <a:xfrm>
            <a:off x="0" y="6538914"/>
            <a:ext cx="81534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8">
            <a:extLst>
              <a:ext uri="{FF2B5EF4-FFF2-40B4-BE49-F238E27FC236}">
                <a16:creationId xmlns:a16="http://schemas.microsoft.com/office/drawing/2014/main" id="{EF8CDA2C-B992-3E48-BB3E-1D37269D985E}"/>
              </a:ext>
            </a:extLst>
          </p:cNvPr>
          <p:cNvCxnSpPr/>
          <p:nvPr userDrawn="1"/>
        </p:nvCxnSpPr>
        <p:spPr>
          <a:xfrm>
            <a:off x="10740549" y="6558385"/>
            <a:ext cx="1451452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1E97F43F-C38F-C242-BDF4-5DC75155EEAA}"/>
              </a:ext>
            </a:extLst>
          </p:cNvPr>
          <p:cNvSpPr/>
          <p:nvPr userDrawn="1"/>
        </p:nvSpPr>
        <p:spPr>
          <a:xfrm>
            <a:off x="38100" y="19050"/>
            <a:ext cx="12092213" cy="496270"/>
          </a:xfrm>
          <a:prstGeom prst="roundRect">
            <a:avLst/>
          </a:prstGeom>
          <a:solidFill>
            <a:srgbClr val="5C307D">
              <a:alpha val="70000"/>
            </a:srgbClr>
          </a:solidFill>
          <a:ln>
            <a:noFill/>
          </a:ln>
          <a:effectLst>
            <a:outerShdw blurRad="177800" dist="50800" dir="5400000" algn="ctr" rotWithShape="0">
              <a:srgbClr val="000000">
                <a:alpha val="43137"/>
              </a:srgb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0">
            <a:extLst>
              <a:ext uri="{FF2B5EF4-FFF2-40B4-BE49-F238E27FC236}">
                <a16:creationId xmlns:a16="http://schemas.microsoft.com/office/drawing/2014/main" id="{760EF49A-4E31-1A41-AB8F-28DF82019FEB}"/>
              </a:ext>
            </a:extLst>
          </p:cNvPr>
          <p:cNvCxnSpPr/>
          <p:nvPr userDrawn="1"/>
        </p:nvCxnSpPr>
        <p:spPr>
          <a:xfrm>
            <a:off x="38100" y="607801"/>
            <a:ext cx="12092213" cy="0"/>
          </a:xfrm>
          <a:prstGeom prst="line">
            <a:avLst/>
          </a:prstGeom>
          <a:ln w="28575">
            <a:solidFill>
              <a:srgbClr val="800080">
                <a:alpha val="6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96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4D653-0D18-42F6-86F7-2D2F3BEED43A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A49939E-54E5-4E09-9BBA-56BC4BB1A5D2}"/>
              </a:ext>
            </a:extLst>
          </p:cNvPr>
          <p:cNvSpPr txBox="1">
            <a:spLocks/>
          </p:cNvSpPr>
          <p:nvPr/>
        </p:nvSpPr>
        <p:spPr>
          <a:xfrm>
            <a:off x="5762054" y="6449006"/>
            <a:ext cx="670143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2410F8-5038-4D67-BFCB-CC041677B2F5}" type="slidenum">
              <a:rPr lang="zh-CN" altLang="en-US" sz="1500" smtClean="0"/>
              <a:pPr/>
              <a:t>‹#›</a:t>
            </a:fld>
            <a:endParaRPr lang="zh-CN" altLang="en-US" sz="1500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A2B7A25-9F73-4C43-8262-BA015DEE8AD0}"/>
              </a:ext>
            </a:extLst>
          </p:cNvPr>
          <p:cNvCxnSpPr>
            <a:endCxn id="7" idx="1"/>
          </p:cNvCxnSpPr>
          <p:nvPr/>
        </p:nvCxnSpPr>
        <p:spPr>
          <a:xfrm flipV="1">
            <a:off x="292104" y="6317880"/>
            <a:ext cx="8284608" cy="38472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4B17BBB-9AE7-4661-BA26-CE8C76ADCDF7}"/>
              </a:ext>
            </a:extLst>
          </p:cNvPr>
          <p:cNvSpPr txBox="1"/>
          <p:nvPr/>
        </p:nvSpPr>
        <p:spPr>
          <a:xfrm>
            <a:off x="8576712" y="6156299"/>
            <a:ext cx="22944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+mj-ea"/>
                <a:ea typeface="+mj-ea"/>
              </a:rPr>
              <a:t>系统工程导论</a:t>
            </a:r>
            <a:endParaRPr lang="zh-CN" altLang="en-US" sz="1200" dirty="0">
              <a:latin typeface="+mj-ea"/>
              <a:ea typeface="+mj-ea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70A8216-9486-48D4-9538-1E2F4A9D5525}"/>
              </a:ext>
            </a:extLst>
          </p:cNvPr>
          <p:cNvCxnSpPr>
            <a:cxnSpLocks/>
          </p:cNvCxnSpPr>
          <p:nvPr/>
        </p:nvCxnSpPr>
        <p:spPr>
          <a:xfrm>
            <a:off x="0" y="501018"/>
            <a:ext cx="1158141" cy="1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 13">
            <a:extLst>
              <a:ext uri="{FF2B5EF4-FFF2-40B4-BE49-F238E27FC236}">
                <a16:creationId xmlns:a16="http://schemas.microsoft.com/office/drawing/2014/main" id="{3D21BBC5-5BA4-4481-A337-732FDE1F0507}"/>
              </a:ext>
            </a:extLst>
          </p:cNvPr>
          <p:cNvGrpSpPr/>
          <p:nvPr/>
        </p:nvGrpSpPr>
        <p:grpSpPr>
          <a:xfrm>
            <a:off x="9452226" y="205724"/>
            <a:ext cx="1736333" cy="590584"/>
            <a:chOff x="0" y="23968"/>
            <a:chExt cx="7913267" cy="257085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AF39F41-DC45-40BD-8F8B-F10E7CA6F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968"/>
              <a:ext cx="2570852" cy="2570852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16D1FFE-48BC-4515-A729-6310070C8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9467" y="156420"/>
              <a:ext cx="5003800" cy="2438400"/>
            </a:xfrm>
            <a:prstGeom prst="rect">
              <a:avLst/>
            </a:prstGeom>
          </p:spPr>
        </p:pic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07F0098-C432-40A7-8DB2-BB1316F24B7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1188559" y="516230"/>
            <a:ext cx="914551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9084276-B268-4B40-A141-82A86DE52A6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493214" y="501018"/>
            <a:ext cx="5959012" cy="1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1086D51-4851-46FD-A0C0-374B3E9F536E}"/>
              </a:ext>
            </a:extLst>
          </p:cNvPr>
          <p:cNvCxnSpPr>
            <a:cxnSpLocks/>
          </p:cNvCxnSpPr>
          <p:nvPr/>
        </p:nvCxnSpPr>
        <p:spPr>
          <a:xfrm>
            <a:off x="10871200" y="6356352"/>
            <a:ext cx="1231909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2C0BAF4D-C4B0-4BFA-B78D-B1A3078741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8877" y="236152"/>
            <a:ext cx="2333625" cy="447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626442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雨课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4D653-0D18-42F6-86F7-2D2F3BEED43A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A49939E-54E5-4E09-9BBA-56BC4BB1A5D2}"/>
              </a:ext>
            </a:extLst>
          </p:cNvPr>
          <p:cNvSpPr txBox="1">
            <a:spLocks/>
          </p:cNvSpPr>
          <p:nvPr/>
        </p:nvSpPr>
        <p:spPr>
          <a:xfrm>
            <a:off x="5762054" y="6449006"/>
            <a:ext cx="670143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2410F8-5038-4D67-BFCB-CC041677B2F5}" type="slidenum">
              <a:rPr lang="zh-CN" altLang="en-US" sz="1500" smtClean="0"/>
              <a:pPr/>
              <a:t>‹#›</a:t>
            </a:fld>
            <a:endParaRPr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59717769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2236"/>
            <a:ext cx="10515600" cy="5124061"/>
          </a:xfrm>
        </p:spPr>
        <p:txBody>
          <a:bodyPr/>
          <a:lstStyle>
            <a:lvl2pPr>
              <a:lnSpc>
                <a:spcPts val="2880"/>
              </a:lnSpc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857E-6251-4ABC-9286-8729030B0044}" type="datetime1">
              <a:rPr lang="zh-CN" altLang="en-US" smtClean="0"/>
              <a:t>2022/4/18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系统工程导论</a:t>
            </a:r>
            <a:r>
              <a:rPr lang="en-US" altLang="zh-CN" dirty="0"/>
              <a:t>·2018</a:t>
            </a:r>
            <a:r>
              <a:rPr lang="zh-CN" altLang="en-US" dirty="0"/>
              <a:t>春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2044" y="6448998"/>
            <a:ext cx="1337256" cy="365125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1600" y="6362992"/>
            <a:ext cx="80518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8153401" y="6162937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系统工程导论</a:t>
            </a:r>
          </a:p>
        </p:txBody>
      </p:sp>
      <p:cxnSp>
        <p:nvCxnSpPr>
          <p:cNvPr id="15" name="直接连接符 14"/>
          <p:cNvCxnSpPr>
            <a:stCxn id="13" idx="3"/>
          </p:cNvCxnSpPr>
          <p:nvPr userDrawn="1"/>
        </p:nvCxnSpPr>
        <p:spPr>
          <a:xfrm>
            <a:off x="10485121" y="6362993"/>
            <a:ext cx="1617979" cy="1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endCxn id="42" idx="1"/>
          </p:cNvCxnSpPr>
          <p:nvPr userDrawn="1"/>
        </p:nvCxnSpPr>
        <p:spPr>
          <a:xfrm>
            <a:off x="101601" y="501016"/>
            <a:ext cx="849073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 13"/>
          <p:cNvGrpSpPr/>
          <p:nvPr userDrawn="1"/>
        </p:nvGrpSpPr>
        <p:grpSpPr>
          <a:xfrm>
            <a:off x="9245600" y="258051"/>
            <a:ext cx="1955800" cy="476548"/>
            <a:chOff x="0" y="23968"/>
            <a:chExt cx="7913267" cy="2570852"/>
          </a:xfrm>
        </p:grpSpPr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23968"/>
              <a:ext cx="2570852" cy="2570852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909467" y="156420"/>
              <a:ext cx="5003800" cy="2438400"/>
            </a:xfrm>
            <a:prstGeom prst="rect">
              <a:avLst/>
            </a:prstGeom>
          </p:spPr>
        </p:pic>
      </p:grpSp>
      <p:cxnSp>
        <p:nvCxnSpPr>
          <p:cNvPr id="28" name="直接连接符 27"/>
          <p:cNvCxnSpPr/>
          <p:nvPr userDrawn="1"/>
        </p:nvCxnSpPr>
        <p:spPr>
          <a:xfrm>
            <a:off x="11353801" y="501016"/>
            <a:ext cx="7493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标题 7"/>
          <p:cNvSpPr>
            <a:spLocks noGrp="1"/>
          </p:cNvSpPr>
          <p:nvPr>
            <p:ph type="title"/>
          </p:nvPr>
        </p:nvSpPr>
        <p:spPr>
          <a:xfrm>
            <a:off x="950673" y="-161766"/>
            <a:ext cx="6148627" cy="1325563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419240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2236"/>
            <a:ext cx="10515600" cy="512406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lnSpc>
                <a:spcPts val="2880"/>
              </a:lnSpc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857E-6251-4ABC-9286-8729030B0044}" type="datetime1">
              <a:rPr lang="zh-CN" altLang="en-US" smtClean="0"/>
              <a:t>2022/4/18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系统工程导论</a:t>
            </a:r>
            <a:r>
              <a:rPr lang="en-US" altLang="zh-CN" dirty="0"/>
              <a:t>·2018</a:t>
            </a:r>
            <a:r>
              <a:rPr lang="zh-CN" altLang="en-US" dirty="0"/>
              <a:t>春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16493" y="6407839"/>
            <a:ext cx="1337256" cy="365125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1600" y="6362992"/>
            <a:ext cx="80518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8153401" y="6162937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系统工程导论</a:t>
            </a:r>
          </a:p>
        </p:txBody>
      </p:sp>
      <p:cxnSp>
        <p:nvCxnSpPr>
          <p:cNvPr id="15" name="直接连接符 14"/>
          <p:cNvCxnSpPr>
            <a:cxnSpLocks/>
          </p:cNvCxnSpPr>
          <p:nvPr userDrawn="1"/>
        </p:nvCxnSpPr>
        <p:spPr>
          <a:xfrm>
            <a:off x="9816493" y="6362992"/>
            <a:ext cx="2286607" cy="2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cxnSpLocks/>
            <a:endCxn id="42" idx="1"/>
          </p:cNvCxnSpPr>
          <p:nvPr userDrawn="1"/>
        </p:nvCxnSpPr>
        <p:spPr>
          <a:xfrm>
            <a:off x="101601" y="501016"/>
            <a:ext cx="849073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 13"/>
          <p:cNvGrpSpPr/>
          <p:nvPr userDrawn="1"/>
        </p:nvGrpSpPr>
        <p:grpSpPr>
          <a:xfrm>
            <a:off x="9422296" y="258051"/>
            <a:ext cx="1779104" cy="476548"/>
            <a:chOff x="0" y="23968"/>
            <a:chExt cx="7913267" cy="2570852"/>
          </a:xfrm>
        </p:grpSpPr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23968"/>
              <a:ext cx="2570852" cy="2570852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909467" y="156420"/>
              <a:ext cx="5003800" cy="2438400"/>
            </a:xfrm>
            <a:prstGeom prst="rect">
              <a:avLst/>
            </a:prstGeom>
          </p:spPr>
        </p:pic>
      </p:grpSp>
      <p:cxnSp>
        <p:nvCxnSpPr>
          <p:cNvPr id="28" name="直接连接符 27"/>
          <p:cNvCxnSpPr/>
          <p:nvPr userDrawn="1"/>
        </p:nvCxnSpPr>
        <p:spPr>
          <a:xfrm>
            <a:off x="11353801" y="501016"/>
            <a:ext cx="7493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标题 7"/>
          <p:cNvSpPr>
            <a:spLocks noGrp="1"/>
          </p:cNvSpPr>
          <p:nvPr>
            <p:ph type="title"/>
          </p:nvPr>
        </p:nvSpPr>
        <p:spPr>
          <a:xfrm>
            <a:off x="950674" y="-161766"/>
            <a:ext cx="4515848" cy="1325563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6" name="直接连接符 18">
            <a:extLst>
              <a:ext uri="{FF2B5EF4-FFF2-40B4-BE49-F238E27FC236}">
                <a16:creationId xmlns:a16="http://schemas.microsoft.com/office/drawing/2014/main" id="{BA1196D8-8C26-7D4F-90F8-37DF9AB55365}"/>
              </a:ext>
            </a:extLst>
          </p:cNvPr>
          <p:cNvCxnSpPr>
            <a:cxnSpLocks/>
          </p:cNvCxnSpPr>
          <p:nvPr userDrawn="1"/>
        </p:nvCxnSpPr>
        <p:spPr>
          <a:xfrm>
            <a:off x="3369365" y="501016"/>
            <a:ext cx="59436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7992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2236"/>
            <a:ext cx="10515600" cy="512406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lnSpc>
                <a:spcPts val="2880"/>
              </a:lnSpc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857E-6251-4ABC-9286-8729030B0044}" type="datetime1">
              <a:rPr lang="zh-CN" altLang="en-US" smtClean="0"/>
              <a:t>2022/4/18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系统工程导论</a:t>
            </a:r>
            <a:r>
              <a:rPr lang="en-US" altLang="zh-CN" dirty="0"/>
              <a:t>·2018</a:t>
            </a:r>
            <a:r>
              <a:rPr lang="zh-CN" altLang="en-US" dirty="0"/>
              <a:t>春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16493" y="6407839"/>
            <a:ext cx="1337256" cy="365125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1600" y="6362992"/>
            <a:ext cx="80518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8153401" y="6162937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系统工程导论</a:t>
            </a:r>
          </a:p>
        </p:txBody>
      </p:sp>
      <p:cxnSp>
        <p:nvCxnSpPr>
          <p:cNvPr id="15" name="直接连接符 14"/>
          <p:cNvCxnSpPr>
            <a:cxnSpLocks/>
          </p:cNvCxnSpPr>
          <p:nvPr userDrawn="1"/>
        </p:nvCxnSpPr>
        <p:spPr>
          <a:xfrm>
            <a:off x="9816493" y="6362992"/>
            <a:ext cx="2286607" cy="2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cxnSpLocks/>
            <a:endCxn id="42" idx="1"/>
          </p:cNvCxnSpPr>
          <p:nvPr userDrawn="1"/>
        </p:nvCxnSpPr>
        <p:spPr>
          <a:xfrm>
            <a:off x="101601" y="501016"/>
            <a:ext cx="849073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 13"/>
          <p:cNvGrpSpPr/>
          <p:nvPr userDrawn="1"/>
        </p:nvGrpSpPr>
        <p:grpSpPr>
          <a:xfrm>
            <a:off x="9422296" y="258051"/>
            <a:ext cx="1779104" cy="476548"/>
            <a:chOff x="0" y="23968"/>
            <a:chExt cx="7913267" cy="2570852"/>
          </a:xfrm>
        </p:grpSpPr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23968"/>
              <a:ext cx="2570852" cy="2570852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909467" y="156420"/>
              <a:ext cx="5003800" cy="2438400"/>
            </a:xfrm>
            <a:prstGeom prst="rect">
              <a:avLst/>
            </a:prstGeom>
          </p:spPr>
        </p:pic>
      </p:grpSp>
      <p:cxnSp>
        <p:nvCxnSpPr>
          <p:cNvPr id="28" name="直接连接符 27"/>
          <p:cNvCxnSpPr/>
          <p:nvPr userDrawn="1"/>
        </p:nvCxnSpPr>
        <p:spPr>
          <a:xfrm>
            <a:off x="11353801" y="501016"/>
            <a:ext cx="7493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标题 7"/>
          <p:cNvSpPr>
            <a:spLocks noGrp="1"/>
          </p:cNvSpPr>
          <p:nvPr>
            <p:ph type="title"/>
          </p:nvPr>
        </p:nvSpPr>
        <p:spPr>
          <a:xfrm>
            <a:off x="950674" y="-161766"/>
            <a:ext cx="4515848" cy="1325563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6" name="直接连接符 18">
            <a:extLst>
              <a:ext uri="{FF2B5EF4-FFF2-40B4-BE49-F238E27FC236}">
                <a16:creationId xmlns:a16="http://schemas.microsoft.com/office/drawing/2014/main" id="{BA1196D8-8C26-7D4F-90F8-37DF9AB55365}"/>
              </a:ext>
            </a:extLst>
          </p:cNvPr>
          <p:cNvCxnSpPr>
            <a:cxnSpLocks/>
          </p:cNvCxnSpPr>
          <p:nvPr userDrawn="1"/>
        </p:nvCxnSpPr>
        <p:spPr>
          <a:xfrm>
            <a:off x="3906078" y="501016"/>
            <a:ext cx="5406887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881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2236"/>
            <a:ext cx="10515600" cy="512406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lnSpc>
                <a:spcPts val="2880"/>
              </a:lnSpc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857E-6251-4ABC-9286-8729030B0044}" type="datetime1">
              <a:rPr lang="zh-CN" altLang="en-US" smtClean="0"/>
              <a:t>2022/4/18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系统工程导论</a:t>
            </a:r>
            <a:r>
              <a:rPr lang="en-US" altLang="zh-CN" dirty="0"/>
              <a:t>·2018</a:t>
            </a:r>
            <a:r>
              <a:rPr lang="zh-CN" altLang="en-US" dirty="0"/>
              <a:t>春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16493" y="6407839"/>
            <a:ext cx="1337256" cy="365125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1600" y="6362992"/>
            <a:ext cx="80518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8153401" y="6162937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系统工程导论</a:t>
            </a:r>
          </a:p>
        </p:txBody>
      </p:sp>
      <p:cxnSp>
        <p:nvCxnSpPr>
          <p:cNvPr id="15" name="直接连接符 14"/>
          <p:cNvCxnSpPr>
            <a:cxnSpLocks/>
          </p:cNvCxnSpPr>
          <p:nvPr userDrawn="1"/>
        </p:nvCxnSpPr>
        <p:spPr>
          <a:xfrm>
            <a:off x="9816493" y="6362992"/>
            <a:ext cx="2286607" cy="2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cxnSpLocks/>
            <a:endCxn id="42" idx="1"/>
          </p:cNvCxnSpPr>
          <p:nvPr userDrawn="1"/>
        </p:nvCxnSpPr>
        <p:spPr>
          <a:xfrm>
            <a:off x="101601" y="501016"/>
            <a:ext cx="849073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 13"/>
          <p:cNvGrpSpPr/>
          <p:nvPr userDrawn="1"/>
        </p:nvGrpSpPr>
        <p:grpSpPr>
          <a:xfrm>
            <a:off x="9422296" y="258051"/>
            <a:ext cx="1779104" cy="476548"/>
            <a:chOff x="0" y="23968"/>
            <a:chExt cx="7913267" cy="2570852"/>
          </a:xfrm>
        </p:grpSpPr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23968"/>
              <a:ext cx="2570852" cy="2570852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909467" y="156420"/>
              <a:ext cx="5003800" cy="2438400"/>
            </a:xfrm>
            <a:prstGeom prst="rect">
              <a:avLst/>
            </a:prstGeom>
          </p:spPr>
        </p:pic>
      </p:grpSp>
      <p:cxnSp>
        <p:nvCxnSpPr>
          <p:cNvPr id="28" name="直接连接符 27"/>
          <p:cNvCxnSpPr/>
          <p:nvPr userDrawn="1"/>
        </p:nvCxnSpPr>
        <p:spPr>
          <a:xfrm>
            <a:off x="11353801" y="501016"/>
            <a:ext cx="7493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标题 7"/>
          <p:cNvSpPr>
            <a:spLocks noGrp="1"/>
          </p:cNvSpPr>
          <p:nvPr>
            <p:ph type="title"/>
          </p:nvPr>
        </p:nvSpPr>
        <p:spPr>
          <a:xfrm>
            <a:off x="950674" y="-161766"/>
            <a:ext cx="5768178" cy="1325563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6" name="直接连接符 18">
            <a:extLst>
              <a:ext uri="{FF2B5EF4-FFF2-40B4-BE49-F238E27FC236}">
                <a16:creationId xmlns:a16="http://schemas.microsoft.com/office/drawing/2014/main" id="{BA1196D8-8C26-7D4F-90F8-37DF9AB55365}"/>
              </a:ext>
            </a:extLst>
          </p:cNvPr>
          <p:cNvCxnSpPr>
            <a:cxnSpLocks/>
            <a:stCxn id="42" idx="3"/>
          </p:cNvCxnSpPr>
          <p:nvPr userDrawn="1"/>
        </p:nvCxnSpPr>
        <p:spPr>
          <a:xfrm>
            <a:off x="6718852" y="501016"/>
            <a:ext cx="2594113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5542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2236"/>
            <a:ext cx="10515600" cy="512406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lnSpc>
                <a:spcPts val="2880"/>
              </a:lnSpc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857E-6251-4ABC-9286-8729030B0044}" type="datetime1">
              <a:rPr lang="zh-CN" altLang="en-US" smtClean="0"/>
              <a:t>2022/4/18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系统工程导论</a:t>
            </a:r>
            <a:r>
              <a:rPr lang="en-US" altLang="zh-CN" dirty="0"/>
              <a:t>·2018</a:t>
            </a:r>
            <a:r>
              <a:rPr lang="zh-CN" altLang="en-US" dirty="0"/>
              <a:t>春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16493" y="6407839"/>
            <a:ext cx="1337256" cy="365125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1600" y="6362992"/>
            <a:ext cx="80518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8153401" y="6162937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系统工程导论</a:t>
            </a:r>
          </a:p>
        </p:txBody>
      </p:sp>
      <p:cxnSp>
        <p:nvCxnSpPr>
          <p:cNvPr id="15" name="直接连接符 14"/>
          <p:cNvCxnSpPr>
            <a:cxnSpLocks/>
          </p:cNvCxnSpPr>
          <p:nvPr userDrawn="1"/>
        </p:nvCxnSpPr>
        <p:spPr>
          <a:xfrm>
            <a:off x="9816493" y="6362992"/>
            <a:ext cx="2286607" cy="2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cxnSpLocks/>
            <a:endCxn id="42" idx="1"/>
          </p:cNvCxnSpPr>
          <p:nvPr userDrawn="1"/>
        </p:nvCxnSpPr>
        <p:spPr>
          <a:xfrm>
            <a:off x="101601" y="501016"/>
            <a:ext cx="849073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 13"/>
          <p:cNvGrpSpPr/>
          <p:nvPr userDrawn="1"/>
        </p:nvGrpSpPr>
        <p:grpSpPr>
          <a:xfrm>
            <a:off x="9422296" y="258051"/>
            <a:ext cx="1779104" cy="476548"/>
            <a:chOff x="0" y="23968"/>
            <a:chExt cx="7913267" cy="2570852"/>
          </a:xfrm>
        </p:grpSpPr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23968"/>
              <a:ext cx="2570852" cy="2570852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909467" y="156420"/>
              <a:ext cx="5003800" cy="2438400"/>
            </a:xfrm>
            <a:prstGeom prst="rect">
              <a:avLst/>
            </a:prstGeom>
          </p:spPr>
        </p:pic>
      </p:grpSp>
      <p:cxnSp>
        <p:nvCxnSpPr>
          <p:cNvPr id="28" name="直接连接符 27"/>
          <p:cNvCxnSpPr/>
          <p:nvPr userDrawn="1"/>
        </p:nvCxnSpPr>
        <p:spPr>
          <a:xfrm>
            <a:off x="11353801" y="501016"/>
            <a:ext cx="7493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标题 7"/>
          <p:cNvSpPr>
            <a:spLocks noGrp="1"/>
          </p:cNvSpPr>
          <p:nvPr>
            <p:ph type="title"/>
          </p:nvPr>
        </p:nvSpPr>
        <p:spPr>
          <a:xfrm>
            <a:off x="950674" y="-161766"/>
            <a:ext cx="6066352" cy="1325563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6" name="直接连接符 18">
            <a:extLst>
              <a:ext uri="{FF2B5EF4-FFF2-40B4-BE49-F238E27FC236}">
                <a16:creationId xmlns:a16="http://schemas.microsoft.com/office/drawing/2014/main" id="{BA1196D8-8C26-7D4F-90F8-37DF9AB55365}"/>
              </a:ext>
            </a:extLst>
          </p:cNvPr>
          <p:cNvCxnSpPr>
            <a:cxnSpLocks/>
            <a:stCxn id="42" idx="3"/>
          </p:cNvCxnSpPr>
          <p:nvPr userDrawn="1"/>
        </p:nvCxnSpPr>
        <p:spPr>
          <a:xfrm>
            <a:off x="7017026" y="501016"/>
            <a:ext cx="2295939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8761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2236"/>
            <a:ext cx="10515600" cy="512406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lnSpc>
                <a:spcPts val="2880"/>
              </a:lnSpc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857E-6251-4ABC-9286-8729030B0044}" type="datetime1">
              <a:rPr lang="zh-CN" altLang="en-US" smtClean="0"/>
              <a:t>2022/4/18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系统工程导论</a:t>
            </a:r>
            <a:r>
              <a:rPr lang="en-US" altLang="zh-CN" dirty="0"/>
              <a:t>·2018</a:t>
            </a:r>
            <a:r>
              <a:rPr lang="zh-CN" altLang="en-US" dirty="0"/>
              <a:t>春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16493" y="6407839"/>
            <a:ext cx="1337256" cy="365125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1600" y="6362992"/>
            <a:ext cx="80518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8153401" y="6162937"/>
            <a:ext cx="2331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系统工程导论</a:t>
            </a:r>
          </a:p>
        </p:txBody>
      </p:sp>
      <p:cxnSp>
        <p:nvCxnSpPr>
          <p:cNvPr id="15" name="直接连接符 14"/>
          <p:cNvCxnSpPr>
            <a:cxnSpLocks/>
          </p:cNvCxnSpPr>
          <p:nvPr userDrawn="1"/>
        </p:nvCxnSpPr>
        <p:spPr>
          <a:xfrm>
            <a:off x="9816493" y="6362992"/>
            <a:ext cx="2286607" cy="2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cxnSpLocks/>
            <a:endCxn id="42" idx="1"/>
          </p:cNvCxnSpPr>
          <p:nvPr userDrawn="1"/>
        </p:nvCxnSpPr>
        <p:spPr>
          <a:xfrm>
            <a:off x="101601" y="501016"/>
            <a:ext cx="849073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 13"/>
          <p:cNvGrpSpPr/>
          <p:nvPr userDrawn="1"/>
        </p:nvGrpSpPr>
        <p:grpSpPr>
          <a:xfrm>
            <a:off x="9422296" y="258051"/>
            <a:ext cx="1779104" cy="476548"/>
            <a:chOff x="0" y="23968"/>
            <a:chExt cx="7913267" cy="2570852"/>
          </a:xfrm>
        </p:grpSpPr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23968"/>
              <a:ext cx="2570852" cy="2570852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909467" y="156420"/>
              <a:ext cx="5003800" cy="2438400"/>
            </a:xfrm>
            <a:prstGeom prst="rect">
              <a:avLst/>
            </a:prstGeom>
          </p:spPr>
        </p:pic>
      </p:grpSp>
      <p:cxnSp>
        <p:nvCxnSpPr>
          <p:cNvPr id="28" name="直接连接符 27"/>
          <p:cNvCxnSpPr/>
          <p:nvPr userDrawn="1"/>
        </p:nvCxnSpPr>
        <p:spPr>
          <a:xfrm>
            <a:off x="11353801" y="501016"/>
            <a:ext cx="7493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标题 7"/>
          <p:cNvSpPr>
            <a:spLocks noGrp="1"/>
          </p:cNvSpPr>
          <p:nvPr>
            <p:ph type="title"/>
          </p:nvPr>
        </p:nvSpPr>
        <p:spPr>
          <a:xfrm>
            <a:off x="950674" y="-161766"/>
            <a:ext cx="6066352" cy="1325563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6" name="直接连接符 18">
            <a:extLst>
              <a:ext uri="{FF2B5EF4-FFF2-40B4-BE49-F238E27FC236}">
                <a16:creationId xmlns:a16="http://schemas.microsoft.com/office/drawing/2014/main" id="{BA1196D8-8C26-7D4F-90F8-37DF9AB55365}"/>
              </a:ext>
            </a:extLst>
          </p:cNvPr>
          <p:cNvCxnSpPr>
            <a:cxnSpLocks/>
          </p:cNvCxnSpPr>
          <p:nvPr userDrawn="1"/>
        </p:nvCxnSpPr>
        <p:spPr>
          <a:xfrm>
            <a:off x="6192078" y="501016"/>
            <a:ext cx="3120887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18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AFA7C-A971-4D03-8E7F-C2C2B24D7C7E}" type="datetime1">
              <a:rPr lang="zh-CN" altLang="en-US" smtClean="0"/>
              <a:t>2022/4/18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grpSp>
        <p:nvGrpSpPr>
          <p:cNvPr id="7" name="组 13"/>
          <p:cNvGrpSpPr/>
          <p:nvPr userDrawn="1"/>
        </p:nvGrpSpPr>
        <p:grpSpPr>
          <a:xfrm>
            <a:off x="128579" y="114653"/>
            <a:ext cx="3452821" cy="841311"/>
            <a:chOff x="0" y="23968"/>
            <a:chExt cx="7913267" cy="2570852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23968"/>
              <a:ext cx="2570852" cy="257085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909467" y="156420"/>
              <a:ext cx="5003800" cy="2438400"/>
            </a:xfrm>
            <a:prstGeom prst="rect">
              <a:avLst/>
            </a:prstGeom>
          </p:spPr>
        </p:pic>
      </p:grp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992410F8-5038-4D67-BFCB-CC041677B2F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0971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29967"/>
            <a:ext cx="5181600" cy="524699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29967"/>
            <a:ext cx="5181600" cy="5246997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8100" y="-395597"/>
            <a:ext cx="10515600" cy="13255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AFBB-D172-4CE2-9663-301AE13F0FE8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122609" y="6275139"/>
            <a:ext cx="272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系统工程导论</a:t>
            </a:r>
            <a:endParaRPr lang="zh-CN" altLang="en-US" sz="1800" dirty="0">
              <a:latin typeface="+mj-ea"/>
              <a:ea typeface="+mj-ea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2044" y="6515673"/>
            <a:ext cx="1018715" cy="365125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0" y="6538914"/>
            <a:ext cx="81534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40549" y="6558385"/>
            <a:ext cx="1451452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 userDrawn="1"/>
        </p:nvSpPr>
        <p:spPr>
          <a:xfrm>
            <a:off x="38100" y="19050"/>
            <a:ext cx="12092213" cy="496270"/>
          </a:xfrm>
          <a:prstGeom prst="roundRect">
            <a:avLst/>
          </a:prstGeom>
          <a:solidFill>
            <a:srgbClr val="5C307D">
              <a:alpha val="70000"/>
            </a:srgbClr>
          </a:solidFill>
          <a:ln>
            <a:noFill/>
          </a:ln>
          <a:effectLst>
            <a:outerShdw blurRad="177800" dist="50800" dir="5400000" algn="ctr" rotWithShape="0">
              <a:srgbClr val="000000">
                <a:alpha val="43137"/>
              </a:srgb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38100" y="607801"/>
            <a:ext cx="12092213" cy="0"/>
          </a:xfrm>
          <a:prstGeom prst="line">
            <a:avLst/>
          </a:prstGeom>
          <a:ln w="28575">
            <a:solidFill>
              <a:srgbClr val="800080">
                <a:alpha val="6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91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3265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756569"/>
            <a:ext cx="5157787" cy="44330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3" y="92996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3" y="1753878"/>
            <a:ext cx="5183188" cy="443578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180A6-6A33-4AE0-8CE2-7927D9EF3955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122609" y="6275139"/>
            <a:ext cx="272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系统工程导论</a:t>
            </a:r>
            <a:endParaRPr lang="zh-CN" altLang="en-US" sz="1800" dirty="0">
              <a:latin typeface="+mj-ea"/>
              <a:ea typeface="+mj-ea"/>
            </a:endParaRPr>
          </a:p>
        </p:txBody>
      </p:sp>
      <p:sp>
        <p:nvSpPr>
          <p:cNvPr id="19" name="标题 7"/>
          <p:cNvSpPr>
            <a:spLocks noGrp="1"/>
          </p:cNvSpPr>
          <p:nvPr>
            <p:ph type="title"/>
          </p:nvPr>
        </p:nvSpPr>
        <p:spPr>
          <a:xfrm>
            <a:off x="38100" y="-395597"/>
            <a:ext cx="10515600" cy="13255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2044" y="6515673"/>
            <a:ext cx="1018715" cy="365125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6538914"/>
            <a:ext cx="81534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>
            <a:off x="10740549" y="6558385"/>
            <a:ext cx="1451452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 userDrawn="1"/>
        </p:nvSpPr>
        <p:spPr>
          <a:xfrm>
            <a:off x="38100" y="19050"/>
            <a:ext cx="12092213" cy="496270"/>
          </a:xfrm>
          <a:prstGeom prst="roundRect">
            <a:avLst/>
          </a:prstGeom>
          <a:solidFill>
            <a:srgbClr val="5C307D">
              <a:alpha val="70000"/>
            </a:srgbClr>
          </a:solidFill>
          <a:ln>
            <a:noFill/>
          </a:ln>
          <a:effectLst>
            <a:outerShdw blurRad="177800" dist="50800" dir="5400000" algn="ctr" rotWithShape="0">
              <a:srgbClr val="000000">
                <a:alpha val="43137"/>
              </a:srgb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 userDrawn="1"/>
        </p:nvCxnSpPr>
        <p:spPr>
          <a:xfrm>
            <a:off x="38100" y="607801"/>
            <a:ext cx="12092213" cy="0"/>
          </a:xfrm>
          <a:prstGeom prst="line">
            <a:avLst/>
          </a:prstGeom>
          <a:ln w="28575">
            <a:solidFill>
              <a:srgbClr val="800080">
                <a:alpha val="6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067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4661E-F3CE-4526-9AE9-AF82A68AE6BF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122609" y="6275139"/>
            <a:ext cx="272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系统工程导论</a:t>
            </a:r>
            <a:endParaRPr lang="zh-CN" altLang="en-US" sz="1800" dirty="0">
              <a:latin typeface="+mj-ea"/>
              <a:ea typeface="+mj-ea"/>
            </a:endParaRPr>
          </a:p>
        </p:txBody>
      </p:sp>
      <p:sp>
        <p:nvSpPr>
          <p:cNvPr id="15" name="标题 7"/>
          <p:cNvSpPr>
            <a:spLocks noGrp="1"/>
          </p:cNvSpPr>
          <p:nvPr>
            <p:ph type="title"/>
          </p:nvPr>
        </p:nvSpPr>
        <p:spPr>
          <a:xfrm>
            <a:off x="38100" y="-395597"/>
            <a:ext cx="10515600" cy="13255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2044" y="6515673"/>
            <a:ext cx="1018715" cy="365125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0" y="6538914"/>
            <a:ext cx="81534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10740549" y="6558385"/>
            <a:ext cx="1451452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 userDrawn="1"/>
        </p:nvSpPr>
        <p:spPr>
          <a:xfrm>
            <a:off x="38100" y="19050"/>
            <a:ext cx="12092213" cy="496270"/>
          </a:xfrm>
          <a:prstGeom prst="roundRect">
            <a:avLst/>
          </a:prstGeom>
          <a:solidFill>
            <a:srgbClr val="5C307D">
              <a:alpha val="70000"/>
            </a:srgbClr>
          </a:solidFill>
          <a:ln>
            <a:noFill/>
          </a:ln>
          <a:effectLst>
            <a:outerShdw blurRad="177800" dist="50800" dir="5400000" algn="ctr" rotWithShape="0">
              <a:srgbClr val="000000">
                <a:alpha val="43137"/>
              </a:srgb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8100" y="607801"/>
            <a:ext cx="12092213" cy="0"/>
          </a:xfrm>
          <a:prstGeom prst="line">
            <a:avLst/>
          </a:prstGeom>
          <a:ln w="28575">
            <a:solidFill>
              <a:srgbClr val="800080">
                <a:alpha val="6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00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C0FE-4F04-4B80-8283-DE4C13C07B28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76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763A-4C42-4846-B545-0EEB8DE7F148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978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E87F1-A65A-400C-BAE5-0188568E8C0C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229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4D653-0D18-42F6-86F7-2D2F3BEED43A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410F8-5038-4D67-BFCB-CC041677B2F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431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4D653-0D18-42F6-86F7-2D2F3BEED43A}" type="datetime1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410F8-5038-4D67-BFCB-CC041677B2F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86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1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1" kern="1200">
          <a:solidFill>
            <a:schemeClr val="tx1"/>
          </a:solidFill>
          <a:latin typeface="+mj-ea"/>
          <a:ea typeface="+mj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5.bin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wmf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wmf"/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wmf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wmf"/><Relationship Id="rId2" Type="http://schemas.openxmlformats.org/officeDocument/2006/relationships/image" Target="../media/image203.w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5.w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wmf"/><Relationship Id="rId3" Type="http://schemas.openxmlformats.org/officeDocument/2006/relationships/oleObject" Target="../embeddings/oleObject150.bin"/><Relationship Id="rId7" Type="http://schemas.openxmlformats.org/officeDocument/2006/relationships/oleObject" Target="../embeddings/oleObject152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07.wmf"/><Relationship Id="rId5" Type="http://schemas.openxmlformats.org/officeDocument/2006/relationships/oleObject" Target="../embeddings/oleObject151.bin"/><Relationship Id="rId4" Type="http://schemas.openxmlformats.org/officeDocument/2006/relationships/image" Target="../media/image206.w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wmf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wmf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9.bin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27.w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26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23.bin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oleObject" Target="../embeddings/oleObject30.bin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32.e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.e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31.emf"/><Relationship Id="rId4" Type="http://schemas.openxmlformats.org/officeDocument/2006/relationships/image" Target="../media/image28.e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4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oleObject" Target="../embeddings/oleObject38.bin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40.e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7.e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39.emf"/><Relationship Id="rId4" Type="http://schemas.openxmlformats.org/officeDocument/2006/relationships/image" Target="../media/image36.e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4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46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49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13" Type="http://schemas.openxmlformats.org/officeDocument/2006/relationships/oleObject" Target="../embeddings/oleObject54.bin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3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55.wmf"/><Relationship Id="rId4" Type="http://schemas.openxmlformats.org/officeDocument/2006/relationships/image" Target="../media/image52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5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58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4.wmf"/><Relationship Id="rId9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69.tmp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9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7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96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98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13" Type="http://schemas.openxmlformats.org/officeDocument/2006/relationships/oleObject" Target="../embeddings/oleObject66.bin"/><Relationship Id="rId18" Type="http://schemas.openxmlformats.org/officeDocument/2006/relationships/image" Target="../media/image107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12" Type="http://schemas.openxmlformats.org/officeDocument/2006/relationships/image" Target="../media/image104.wmf"/><Relationship Id="rId17" Type="http://schemas.openxmlformats.org/officeDocument/2006/relationships/oleObject" Target="../embeddings/oleObject68.bin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106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1.wmf"/><Relationship Id="rId11" Type="http://schemas.openxmlformats.org/officeDocument/2006/relationships/oleObject" Target="../embeddings/oleObject65.bin"/><Relationship Id="rId5" Type="http://schemas.openxmlformats.org/officeDocument/2006/relationships/oleObject" Target="../embeddings/oleObject62.bin"/><Relationship Id="rId15" Type="http://schemas.openxmlformats.org/officeDocument/2006/relationships/oleObject" Target="../embeddings/oleObject67.bin"/><Relationship Id="rId10" Type="http://schemas.openxmlformats.org/officeDocument/2006/relationships/image" Target="../media/image103.wmf"/><Relationship Id="rId4" Type="http://schemas.openxmlformats.org/officeDocument/2006/relationships/image" Target="../media/image100.wmf"/><Relationship Id="rId9" Type="http://schemas.openxmlformats.org/officeDocument/2006/relationships/oleObject" Target="../embeddings/oleObject64.bin"/><Relationship Id="rId14" Type="http://schemas.openxmlformats.org/officeDocument/2006/relationships/image" Target="../media/image105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108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73.bin"/><Relationship Id="rId10" Type="http://schemas.openxmlformats.org/officeDocument/2006/relationships/image" Target="../media/image114.wmf"/><Relationship Id="rId4" Type="http://schemas.openxmlformats.org/officeDocument/2006/relationships/image" Target="../media/image111.wmf"/><Relationship Id="rId9" Type="http://schemas.openxmlformats.org/officeDocument/2006/relationships/oleObject" Target="../embeddings/oleObject75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77.bin"/><Relationship Id="rId10" Type="http://schemas.openxmlformats.org/officeDocument/2006/relationships/image" Target="../media/image118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79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122.wmf"/><Relationship Id="rId4" Type="http://schemas.openxmlformats.org/officeDocument/2006/relationships/image" Target="../media/image119.wmf"/><Relationship Id="rId9" Type="http://schemas.openxmlformats.org/officeDocument/2006/relationships/oleObject" Target="../embeddings/oleObject83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27.wmf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4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126.wmf"/><Relationship Id="rId4" Type="http://schemas.openxmlformats.org/officeDocument/2006/relationships/image" Target="../media/image123.wmf"/><Relationship Id="rId9" Type="http://schemas.openxmlformats.org/officeDocument/2006/relationships/oleObject" Target="../embeddings/oleObject87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128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130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94.bin"/><Relationship Id="rId4" Type="http://schemas.openxmlformats.org/officeDocument/2006/relationships/image" Target="../media/image132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96.bin"/><Relationship Id="rId4" Type="http://schemas.openxmlformats.org/officeDocument/2006/relationships/image" Target="../media/image134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37.w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136.w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39.w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138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12" Type="http://schemas.openxmlformats.org/officeDocument/2006/relationships/image" Target="../media/image144.wmf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41.wmf"/><Relationship Id="rId11" Type="http://schemas.openxmlformats.org/officeDocument/2006/relationships/oleObject" Target="../embeddings/oleObject105.bin"/><Relationship Id="rId5" Type="http://schemas.openxmlformats.org/officeDocument/2006/relationships/oleObject" Target="../embeddings/oleObject102.bin"/><Relationship Id="rId10" Type="http://schemas.openxmlformats.org/officeDocument/2006/relationships/image" Target="../media/image143.wmf"/><Relationship Id="rId4" Type="http://schemas.openxmlformats.org/officeDocument/2006/relationships/image" Target="../media/image140.wmf"/><Relationship Id="rId9" Type="http://schemas.openxmlformats.org/officeDocument/2006/relationships/oleObject" Target="../embeddings/oleObject104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wmf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3" Type="http://schemas.openxmlformats.org/officeDocument/2006/relationships/oleObject" Target="../embeddings/oleObject106.bin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150.wmf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47.wmf"/><Relationship Id="rId11" Type="http://schemas.openxmlformats.org/officeDocument/2006/relationships/oleObject" Target="../embeddings/oleObject110.bin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149.wmf"/><Relationship Id="rId4" Type="http://schemas.openxmlformats.org/officeDocument/2006/relationships/image" Target="../media/image146.wmf"/><Relationship Id="rId9" Type="http://schemas.openxmlformats.org/officeDocument/2006/relationships/oleObject" Target="../embeddings/oleObject109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13" Type="http://schemas.openxmlformats.org/officeDocument/2006/relationships/oleObject" Target="../embeddings/oleObject116.bin"/><Relationship Id="rId18" Type="http://schemas.openxmlformats.org/officeDocument/2006/relationships/image" Target="../media/image158.wmf"/><Relationship Id="rId3" Type="http://schemas.openxmlformats.org/officeDocument/2006/relationships/oleObject" Target="../embeddings/oleObject111.bin"/><Relationship Id="rId21" Type="http://schemas.openxmlformats.org/officeDocument/2006/relationships/oleObject" Target="../embeddings/oleObject120.bin"/><Relationship Id="rId7" Type="http://schemas.openxmlformats.org/officeDocument/2006/relationships/oleObject" Target="../embeddings/oleObject113.bin"/><Relationship Id="rId12" Type="http://schemas.openxmlformats.org/officeDocument/2006/relationships/image" Target="../media/image155.emf"/><Relationship Id="rId17" Type="http://schemas.openxmlformats.org/officeDocument/2006/relationships/oleObject" Target="../embeddings/oleObject118.bin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157.wmf"/><Relationship Id="rId20" Type="http://schemas.openxmlformats.org/officeDocument/2006/relationships/image" Target="../media/image159.wmf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52.wmf"/><Relationship Id="rId11" Type="http://schemas.openxmlformats.org/officeDocument/2006/relationships/oleObject" Target="../embeddings/oleObject115.bin"/><Relationship Id="rId5" Type="http://schemas.openxmlformats.org/officeDocument/2006/relationships/oleObject" Target="../embeddings/oleObject112.bin"/><Relationship Id="rId15" Type="http://schemas.openxmlformats.org/officeDocument/2006/relationships/oleObject" Target="../embeddings/oleObject117.bin"/><Relationship Id="rId10" Type="http://schemas.openxmlformats.org/officeDocument/2006/relationships/image" Target="../media/image154.wmf"/><Relationship Id="rId19" Type="http://schemas.openxmlformats.org/officeDocument/2006/relationships/oleObject" Target="../embeddings/oleObject119.bin"/><Relationship Id="rId4" Type="http://schemas.openxmlformats.org/officeDocument/2006/relationships/image" Target="../media/image151.wmf"/><Relationship Id="rId9" Type="http://schemas.openxmlformats.org/officeDocument/2006/relationships/oleObject" Target="../embeddings/oleObject114.bin"/><Relationship Id="rId14" Type="http://schemas.openxmlformats.org/officeDocument/2006/relationships/image" Target="../media/image156.wmf"/><Relationship Id="rId22" Type="http://schemas.openxmlformats.org/officeDocument/2006/relationships/image" Target="../media/image160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3" Type="http://schemas.openxmlformats.org/officeDocument/2006/relationships/oleObject" Target="../embeddings/oleObject121.bin"/><Relationship Id="rId7" Type="http://schemas.openxmlformats.org/officeDocument/2006/relationships/oleObject" Target="../embeddings/oleObject123.bin"/><Relationship Id="rId12" Type="http://schemas.openxmlformats.org/officeDocument/2006/relationships/image" Target="../media/image165.wmf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62.wmf"/><Relationship Id="rId11" Type="http://schemas.openxmlformats.org/officeDocument/2006/relationships/oleObject" Target="../embeddings/oleObject125.bin"/><Relationship Id="rId5" Type="http://schemas.openxmlformats.org/officeDocument/2006/relationships/oleObject" Target="../embeddings/oleObject122.bin"/><Relationship Id="rId10" Type="http://schemas.openxmlformats.org/officeDocument/2006/relationships/image" Target="../media/image164.emf"/><Relationship Id="rId4" Type="http://schemas.openxmlformats.org/officeDocument/2006/relationships/image" Target="../media/image161.wmf"/><Relationship Id="rId9" Type="http://schemas.openxmlformats.org/officeDocument/2006/relationships/oleObject" Target="../embeddings/oleObject124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67.wmf"/><Relationship Id="rId5" Type="http://schemas.openxmlformats.org/officeDocument/2006/relationships/oleObject" Target="../embeddings/oleObject127.bin"/><Relationship Id="rId4" Type="http://schemas.openxmlformats.org/officeDocument/2006/relationships/image" Target="../media/image166.w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.w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8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73.png"/><Relationship Id="rId4" Type="http://schemas.openxmlformats.org/officeDocument/2006/relationships/image" Target="../media/image172.w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3" Type="http://schemas.openxmlformats.org/officeDocument/2006/relationships/oleObject" Target="../embeddings/oleObject129.bin"/><Relationship Id="rId7" Type="http://schemas.openxmlformats.org/officeDocument/2006/relationships/oleObject" Target="../embeddings/oleObject131.bin"/><Relationship Id="rId12" Type="http://schemas.openxmlformats.org/officeDocument/2006/relationships/image" Target="../media/image178.wmf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75.wmf"/><Relationship Id="rId11" Type="http://schemas.openxmlformats.org/officeDocument/2006/relationships/oleObject" Target="../embeddings/oleObject133.bin"/><Relationship Id="rId5" Type="http://schemas.openxmlformats.org/officeDocument/2006/relationships/oleObject" Target="../embeddings/oleObject130.bin"/><Relationship Id="rId10" Type="http://schemas.openxmlformats.org/officeDocument/2006/relationships/image" Target="../media/image177.wmf"/><Relationship Id="rId4" Type="http://schemas.openxmlformats.org/officeDocument/2006/relationships/image" Target="../media/image174.wmf"/><Relationship Id="rId9" Type="http://schemas.openxmlformats.org/officeDocument/2006/relationships/oleObject" Target="../embeddings/oleObject132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13" Type="http://schemas.openxmlformats.org/officeDocument/2006/relationships/oleObject" Target="../embeddings/oleObject139.bin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6.bin"/><Relationship Id="rId12" Type="http://schemas.openxmlformats.org/officeDocument/2006/relationships/image" Target="../media/image183.wmf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185.wmf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80.wmf"/><Relationship Id="rId11" Type="http://schemas.openxmlformats.org/officeDocument/2006/relationships/oleObject" Target="../embeddings/oleObject138.bin"/><Relationship Id="rId5" Type="http://schemas.openxmlformats.org/officeDocument/2006/relationships/oleObject" Target="../embeddings/oleObject135.bin"/><Relationship Id="rId15" Type="http://schemas.openxmlformats.org/officeDocument/2006/relationships/oleObject" Target="../embeddings/oleObject140.bin"/><Relationship Id="rId10" Type="http://schemas.openxmlformats.org/officeDocument/2006/relationships/image" Target="../media/image182.wmf"/><Relationship Id="rId4" Type="http://schemas.openxmlformats.org/officeDocument/2006/relationships/image" Target="../media/image179.wmf"/><Relationship Id="rId9" Type="http://schemas.openxmlformats.org/officeDocument/2006/relationships/oleObject" Target="../embeddings/oleObject137.bin"/><Relationship Id="rId14" Type="http://schemas.openxmlformats.org/officeDocument/2006/relationships/image" Target="../media/image184.w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3" Type="http://schemas.openxmlformats.org/officeDocument/2006/relationships/oleObject" Target="../embeddings/oleObject141.bin"/><Relationship Id="rId7" Type="http://schemas.openxmlformats.org/officeDocument/2006/relationships/oleObject" Target="../embeddings/oleObject143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87.wmf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18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11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4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189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5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190.w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wmf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6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95.wmf"/><Relationship Id="rId5" Type="http://schemas.openxmlformats.org/officeDocument/2006/relationships/oleObject" Target="../embeddings/oleObject147.bin"/><Relationship Id="rId4" Type="http://schemas.openxmlformats.org/officeDocument/2006/relationships/image" Target="../media/image194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8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196.w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19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2209800" y="1084263"/>
            <a:ext cx="77724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/>
              <a:t>系统工程导论</a:t>
            </a:r>
          </a:p>
        </p:txBody>
      </p:sp>
      <p:sp>
        <p:nvSpPr>
          <p:cNvPr id="11" name="副标题 2"/>
          <p:cNvSpPr txBox="1">
            <a:spLocks/>
          </p:cNvSpPr>
          <p:nvPr/>
        </p:nvSpPr>
        <p:spPr>
          <a:xfrm>
            <a:off x="2667000" y="3649663"/>
            <a:ext cx="6858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开课单位：清华大学自动化系</a:t>
            </a:r>
            <a:endParaRPr lang="en-US" altLang="zh-CN" dirty="0"/>
          </a:p>
          <a:p>
            <a:pPr algn="ctr"/>
            <a:r>
              <a:rPr lang="zh-CN" altLang="en-US" dirty="0"/>
              <a:t>主讲教师：胡坚明 副教授</a:t>
            </a:r>
          </a:p>
        </p:txBody>
      </p:sp>
    </p:spTree>
    <p:extLst>
      <p:ext uri="{BB962C8B-B14F-4D97-AF65-F5344CB8AC3E}">
        <p14:creationId xmlns:p14="http://schemas.microsoft.com/office/powerpoint/2010/main" val="156327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对象</a:t>
            </a:r>
            <a:r>
              <a:rPr lang="en-US" altLang="zh-CN" sz="3200" dirty="0"/>
              <a:t>——</a:t>
            </a:r>
            <a:r>
              <a:rPr lang="zh-CN" altLang="en-US" sz="3200" dirty="0"/>
              <a:t>变量聚类</a:t>
            </a:r>
            <a:endParaRPr lang="en-US" altLang="zh-CN" sz="32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一般描述</a:t>
            </a:r>
          </a:p>
        </p:txBody>
      </p:sp>
      <p:grpSp>
        <p:nvGrpSpPr>
          <p:cNvPr id="20" name="组合 13"/>
          <p:cNvGrpSpPr>
            <a:grpSpLocks/>
          </p:cNvGrpSpPr>
          <p:nvPr/>
        </p:nvGrpSpPr>
        <p:grpSpPr bwMode="auto">
          <a:xfrm>
            <a:off x="2557190" y="1484630"/>
            <a:ext cx="8020050" cy="4787989"/>
            <a:chOff x="819150" y="1360944"/>
            <a:chExt cx="8020050" cy="4787989"/>
          </a:xfrm>
        </p:grpSpPr>
        <p:graphicFrame>
          <p:nvGraphicFramePr>
            <p:cNvPr id="23" name="Object 20"/>
            <p:cNvGraphicFramePr>
              <a:graphicFrameLocks noChangeAspect="1"/>
            </p:cNvGraphicFramePr>
            <p:nvPr/>
          </p:nvGraphicFramePr>
          <p:xfrm>
            <a:off x="2488906" y="1360944"/>
            <a:ext cx="3290039" cy="11539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402" name="Equation" r:id="rId3" imgW="1346040" imgH="393480" progId="Equation.DSMT4">
                    <p:embed/>
                  </p:oleObj>
                </mc:Choice>
                <mc:Fallback>
                  <p:oleObj name="Equation" r:id="rId3" imgW="1346040" imgH="393480" progId="Equation.DSMT4">
                    <p:embed/>
                    <p:pic>
                      <p:nvPicPr>
                        <p:cNvPr id="23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2488906" y="1360944"/>
                          <a:ext cx="3290039" cy="11539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1"/>
            <p:cNvGraphicFramePr>
              <a:graphicFrameLocks noChangeAspect="1"/>
            </p:cNvGraphicFramePr>
            <p:nvPr/>
          </p:nvGraphicFramePr>
          <p:xfrm>
            <a:off x="3195909" y="5218253"/>
            <a:ext cx="1876035" cy="930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403" name="Equation" r:id="rId5" imgW="736560" imgH="368280" progId="Equation.DSMT4">
                    <p:embed/>
                  </p:oleObj>
                </mc:Choice>
                <mc:Fallback>
                  <p:oleObj name="Equation" r:id="rId5" imgW="736560" imgH="368280" progId="Equation.DSMT4">
                    <p:embed/>
                    <p:pic>
                      <p:nvPicPr>
                        <p:cNvPr id="24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3195909" y="5218253"/>
                          <a:ext cx="1876035" cy="9306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5" name="Group 19"/>
            <p:cNvGrpSpPr>
              <a:grpSpLocks/>
            </p:cNvGrpSpPr>
            <p:nvPr/>
          </p:nvGrpSpPr>
          <p:grpSpPr bwMode="auto">
            <a:xfrm>
              <a:off x="819150" y="1738312"/>
              <a:ext cx="8020050" cy="3405188"/>
              <a:chOff x="516" y="1095"/>
              <a:chExt cx="5052" cy="2145"/>
            </a:xfrm>
          </p:grpSpPr>
          <p:graphicFrame>
            <p:nvGraphicFramePr>
              <p:cNvPr id="26" name="Object 22"/>
              <p:cNvGraphicFramePr>
                <a:graphicFrameLocks noChangeAspect="1"/>
              </p:cNvGraphicFramePr>
              <p:nvPr/>
            </p:nvGraphicFramePr>
            <p:xfrm>
              <a:off x="1100" y="1551"/>
              <a:ext cx="3108" cy="5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404" name="Equation" r:id="rId7" imgW="1981080" imgH="266400" progId="Equation.DSMT4">
                      <p:embed/>
                    </p:oleObj>
                  </mc:Choice>
                  <mc:Fallback>
                    <p:oleObj name="Equation" r:id="rId7" imgW="1981080" imgH="266400" progId="Equation.DSMT4">
                      <p:embed/>
                      <p:pic>
                        <p:nvPicPr>
                          <p:cNvPr id="26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black">
                          <a:xfrm>
                            <a:off x="1100" y="1551"/>
                            <a:ext cx="3108" cy="51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7" name="Rectangle 5"/>
              <p:cNvSpPr>
                <a:spLocks noChangeArrowheads="1"/>
              </p:cNvSpPr>
              <p:nvPr/>
            </p:nvSpPr>
            <p:spPr bwMode="black">
              <a:xfrm>
                <a:off x="516" y="2130"/>
                <a:ext cx="81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24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其中</a:t>
                </a:r>
              </a:p>
            </p:txBody>
          </p:sp>
          <p:graphicFrame>
            <p:nvGraphicFramePr>
              <p:cNvPr id="29" name="Object 23"/>
              <p:cNvGraphicFramePr>
                <a:graphicFrameLocks noChangeAspect="1"/>
              </p:cNvGraphicFramePr>
              <p:nvPr/>
            </p:nvGraphicFramePr>
            <p:xfrm>
              <a:off x="1050" y="2141"/>
              <a:ext cx="3111" cy="10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405" name="Equation" r:id="rId9" imgW="2031840" imgH="698400" progId="Equation.DSMT4">
                      <p:embed/>
                    </p:oleObj>
                  </mc:Choice>
                  <mc:Fallback>
                    <p:oleObj name="Equation" r:id="rId9" imgW="2031840" imgH="698400" progId="Equation.DSMT4">
                      <p:embed/>
                      <p:pic>
                        <p:nvPicPr>
                          <p:cNvPr id="29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black">
                          <a:xfrm>
                            <a:off x="1050" y="2141"/>
                            <a:ext cx="3111" cy="10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" name="Text Box 17"/>
              <p:cNvSpPr txBox="1">
                <a:spLocks noChangeArrowheads="1"/>
              </p:cNvSpPr>
              <p:nvPr/>
            </p:nvSpPr>
            <p:spPr bwMode="black">
              <a:xfrm>
                <a:off x="4371" y="1095"/>
                <a:ext cx="1197" cy="669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zh-CN" altLang="en-US" sz="1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保守准则：</a:t>
                </a:r>
                <a:endParaRPr lang="en-US" altLang="zh-CN" sz="1800" b="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zh-CN" altLang="en-US" sz="1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同一类内，最不相关的两个变量。</a:t>
                </a:r>
              </a:p>
            </p:txBody>
          </p:sp>
        </p:grpSp>
      </p:grpSp>
      <p:sp>
        <p:nvSpPr>
          <p:cNvPr id="15" name="Text Box 18"/>
          <p:cNvSpPr txBox="1">
            <a:spLocks noChangeArrowheads="1"/>
          </p:cNvSpPr>
          <p:nvPr/>
        </p:nvSpPr>
        <p:spPr bwMode="black">
          <a:xfrm>
            <a:off x="7150879" y="5411834"/>
            <a:ext cx="315741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按照“最大最不相关”进行分类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black">
          <a:xfrm>
            <a:off x="5340991" y="3100389"/>
            <a:ext cx="517460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1600" b="0" dirty="0">
                <a:solidFill>
                  <a:schemeClr val="tx1"/>
                </a:solidFill>
                <a:latin typeface="+mn-ea"/>
                <a:ea typeface="+mn-ea"/>
              </a:rPr>
              <a:t>r</a:t>
            </a:r>
            <a:r>
              <a:rPr lang="zh-CN" altLang="en-US" sz="1600" b="0" dirty="0">
                <a:solidFill>
                  <a:schemeClr val="tx1"/>
                </a:solidFill>
                <a:latin typeface="+mn-ea"/>
                <a:ea typeface="+mn-ea"/>
              </a:rPr>
              <a:t>是两个变量的协方差，我们希望</a:t>
            </a:r>
            <a:r>
              <a:rPr lang="zh-CN" altLang="en-US" sz="1600" b="0" dirty="0">
                <a:solidFill>
                  <a:srgbClr val="FF0000"/>
                </a:solidFill>
                <a:latin typeface="+mn-ea"/>
                <a:ea typeface="+mn-ea"/>
              </a:rPr>
              <a:t>类内协方差的值越大越好</a:t>
            </a:r>
            <a:r>
              <a:rPr lang="zh-CN" altLang="en-US" sz="1600" b="0" dirty="0">
                <a:solidFill>
                  <a:schemeClr val="tx1"/>
                </a:solidFill>
                <a:latin typeface="+mn-ea"/>
                <a:ea typeface="+mn-ea"/>
              </a:rPr>
              <a:t>。即：类内两个变量的夹角夹角越小越好。保守准则是先找到类内夹角最大的那两个变量。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black">
          <a:xfrm>
            <a:off x="1633538" y="5129213"/>
            <a:ext cx="2819400" cy="1200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类间：我们希望整体分类结果是相关性越强越好！</a:t>
            </a:r>
            <a:endParaRPr lang="en-US" altLang="zh-CN" sz="24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347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基于</a:t>
            </a:r>
            <a:r>
              <a:rPr lang="en-US" altLang="zh-CN" sz="3200" dirty="0"/>
              <a:t>SOM</a:t>
            </a:r>
            <a:r>
              <a:rPr lang="zh-CN" altLang="en-US" sz="3200" dirty="0"/>
              <a:t>网络聚类方法</a:t>
            </a:r>
            <a:r>
              <a:rPr lang="en-US" altLang="zh-CN" sz="3200" dirty="0"/>
              <a:t>——</a:t>
            </a:r>
            <a:r>
              <a:rPr lang="zh-CN" altLang="en-US" sz="3200" dirty="0"/>
              <a:t>聚类结果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100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black">
          <a:xfrm>
            <a:off x="931952" y="2126344"/>
            <a:ext cx="5615609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每一类用该类中所有流率向量的平均值来表示。对于每个结点，</a:t>
            </a:r>
            <a:r>
              <a:rPr kumimoji="1"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X</a:t>
            </a: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轴表示路段名序列，</a:t>
            </a:r>
            <a:r>
              <a:rPr kumimoji="1"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Y</a:t>
            </a: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轴表示流率 </a:t>
            </a:r>
            <a:r>
              <a:rPr kumimoji="1"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kumimoji="1" lang="en-US" altLang="zh-CN" b="0" dirty="0" err="1">
                <a:solidFill>
                  <a:schemeClr val="tx1"/>
                </a:solidFill>
                <a:latin typeface="+mn-ea"/>
                <a:ea typeface="+mn-ea"/>
              </a:rPr>
              <a:t>veh</a:t>
            </a:r>
            <a:r>
              <a:rPr kumimoji="1"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/h).</a:t>
            </a: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左上角数字即聚类号。不同类用不同颜色表示，相邻结点具有相似颜色。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endParaRPr kumimoji="1" lang="zh-CN" altLang="en-US" b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endParaRPr kumimoji="1" lang="en-US" altLang="zh-CN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9" name="Picture 11" descr="vpla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804" y="1610139"/>
            <a:ext cx="4535753" cy="458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83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基于</a:t>
            </a:r>
            <a:r>
              <a:rPr lang="en-US" altLang="zh-CN" sz="3200" dirty="0"/>
              <a:t>SOM</a:t>
            </a:r>
            <a:r>
              <a:rPr lang="zh-CN" altLang="en-US" sz="3200" dirty="0"/>
              <a:t>网络聚类方法</a:t>
            </a:r>
            <a:r>
              <a:rPr lang="en-US" altLang="zh-CN" sz="3200" dirty="0"/>
              <a:t>——</a:t>
            </a:r>
            <a:r>
              <a:rPr lang="zh-CN" altLang="en-US" sz="3200" dirty="0"/>
              <a:t>聚类结果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101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126" y="2064348"/>
            <a:ext cx="5316522" cy="4160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7"/>
          <p:cNvSpPr>
            <a:spLocks noChangeArrowheads="1"/>
          </p:cNvSpPr>
          <p:nvPr/>
        </p:nvSpPr>
        <p:spPr bwMode="black">
          <a:xfrm>
            <a:off x="2490831" y="1602683"/>
            <a:ext cx="861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绿色点：样本点；红色点：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SOM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聚类中心结点</a:t>
            </a:r>
          </a:p>
        </p:txBody>
      </p:sp>
    </p:spTree>
    <p:extLst>
      <p:ext uri="{BB962C8B-B14F-4D97-AF65-F5344CB8AC3E}">
        <p14:creationId xmlns:p14="http://schemas.microsoft.com/office/powerpoint/2010/main" val="260642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基于</a:t>
            </a:r>
            <a:r>
              <a:rPr lang="en-US" altLang="zh-CN" sz="3200" dirty="0"/>
              <a:t>SOM</a:t>
            </a:r>
            <a:r>
              <a:rPr lang="zh-CN" altLang="en-US" sz="3200" dirty="0"/>
              <a:t>网络聚类方法</a:t>
            </a:r>
            <a:r>
              <a:rPr lang="en-US" altLang="zh-CN" sz="3200" dirty="0"/>
              <a:t>——</a:t>
            </a:r>
            <a:r>
              <a:rPr lang="zh-CN" altLang="en-US" sz="3200" dirty="0"/>
              <a:t>聚类结果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102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pic>
        <p:nvPicPr>
          <p:cNvPr id="8" name="Picture 9" descr="den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12" y="1501497"/>
            <a:ext cx="5688076" cy="465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7"/>
          <p:cNvSpPr>
            <a:spLocks noChangeArrowheads="1"/>
          </p:cNvSpPr>
          <p:nvPr/>
        </p:nvSpPr>
        <p:spPr bwMode="black">
          <a:xfrm>
            <a:off x="805490" y="2752106"/>
            <a:ext cx="4860234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左上角数字为类号，中间数字为该类中所包含的向量数目。颜色越趋向暖色表示结点数据多，反之少。</a:t>
            </a:r>
          </a:p>
        </p:txBody>
      </p:sp>
    </p:spTree>
    <p:extLst>
      <p:ext uri="{BB962C8B-B14F-4D97-AF65-F5344CB8AC3E}">
        <p14:creationId xmlns:p14="http://schemas.microsoft.com/office/powerpoint/2010/main" val="33058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103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black">
          <a:xfrm>
            <a:off x="950674" y="1495877"/>
            <a:ext cx="4044271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典型交通流分布模式类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X</a:t>
            </a: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轴：路段号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Y</a:t>
            </a: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轴：流率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类</a:t>
            </a:r>
            <a:r>
              <a:rPr kumimoji="1"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81</a:t>
            </a: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：包含</a:t>
            </a:r>
            <a:r>
              <a:rPr kumimoji="1"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83</a:t>
            </a: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个向量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类</a:t>
            </a:r>
            <a:r>
              <a:rPr kumimoji="1"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99</a:t>
            </a: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：包含</a:t>
            </a:r>
            <a:r>
              <a:rPr kumimoji="1"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116</a:t>
            </a: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个向量</a:t>
            </a: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4994945" y="1125988"/>
            <a:ext cx="5486400" cy="5105400"/>
            <a:chOff x="1968" y="336"/>
            <a:chExt cx="3792" cy="3423"/>
          </a:xfrm>
        </p:grpSpPr>
        <p:pic>
          <p:nvPicPr>
            <p:cNvPr id="13" name="Picture 9" descr="pattern8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336"/>
              <a:ext cx="3792" cy="1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0" descr="patten9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112"/>
              <a:ext cx="3792" cy="1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8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104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black">
          <a:xfrm>
            <a:off x="407504" y="1776369"/>
            <a:ext cx="4711148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交通流向量时间序列分析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每个时间段的数据都用它所在的类来表示。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X</a:t>
            </a: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轴：时间点</a:t>
            </a:r>
          </a:p>
        </p:txBody>
      </p:sp>
      <p:grpSp>
        <p:nvGrpSpPr>
          <p:cNvPr id="15" name="Group 20"/>
          <p:cNvGrpSpPr>
            <a:grpSpLocks/>
          </p:cNvGrpSpPr>
          <p:nvPr/>
        </p:nvGrpSpPr>
        <p:grpSpPr bwMode="auto">
          <a:xfrm>
            <a:off x="5650013" y="1163797"/>
            <a:ext cx="4711148" cy="4781418"/>
            <a:chOff x="1536" y="96"/>
            <a:chExt cx="4320" cy="3985"/>
          </a:xfrm>
        </p:grpSpPr>
        <p:pic>
          <p:nvPicPr>
            <p:cNvPr id="16" name="Picture 13" descr="seri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58" t="52808"/>
            <a:stretch>
              <a:fillRect/>
            </a:stretch>
          </p:blipFill>
          <p:spPr bwMode="auto">
            <a:xfrm>
              <a:off x="1536" y="96"/>
              <a:ext cx="4224" cy="1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2" descr="series_day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" y="1584"/>
              <a:ext cx="4320" cy="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6"/>
            <p:cNvSpPr>
              <a:spLocks noChangeArrowheads="1"/>
            </p:cNvSpPr>
            <p:nvPr/>
          </p:nvSpPr>
          <p:spPr bwMode="black">
            <a:xfrm>
              <a:off x="2561" y="2534"/>
              <a:ext cx="203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indent="144463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 b="0">
                  <a:solidFill>
                    <a:schemeClr val="tx1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某个周五网络交通流变化</a:t>
              </a:r>
            </a:p>
          </p:txBody>
        </p:sp>
        <p:pic>
          <p:nvPicPr>
            <p:cNvPr id="19" name="Picture 11" descr="series_day1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" y="2880"/>
              <a:ext cx="4224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8"/>
            <p:cNvSpPr>
              <a:spLocks noChangeArrowheads="1"/>
            </p:cNvSpPr>
            <p:nvPr/>
          </p:nvSpPr>
          <p:spPr bwMode="black">
            <a:xfrm>
              <a:off x="2641" y="1333"/>
              <a:ext cx="186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indent="144463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 b="0">
                  <a:solidFill>
                    <a:schemeClr val="tx1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整个月网络交通流变化</a:t>
              </a: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black">
            <a:xfrm>
              <a:off x="2496" y="3829"/>
              <a:ext cx="21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indent="144463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000" b="0">
                  <a:solidFill>
                    <a:schemeClr val="tx1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某个星期日网络交通流变化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971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105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black">
          <a:xfrm>
            <a:off x="1355034" y="983975"/>
            <a:ext cx="8534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    SOM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实质上起到了非线性降维的作用，由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47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维降到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维。我们还可以将其用于网络交通流“批量”预测。具体方法（</a:t>
            </a:r>
            <a:r>
              <a:rPr kumimoji="1" lang="en-US" altLang="zh-CN" sz="2400" b="0" dirty="0" err="1">
                <a:solidFill>
                  <a:schemeClr val="tx1"/>
                </a:solidFill>
                <a:latin typeface="+mn-ea"/>
                <a:ea typeface="+mn-ea"/>
              </a:rPr>
              <a:t>kNN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法）包含三个步骤：</a:t>
            </a: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black">
          <a:xfrm>
            <a:off x="1355034" y="2050774"/>
            <a:ext cx="853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）创建 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t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时刻的统计量，预测 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t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＋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1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时刻流率</a:t>
            </a:r>
          </a:p>
        </p:txBody>
      </p:sp>
      <p:graphicFrame>
        <p:nvGraphicFramePr>
          <p:cNvPr id="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055677"/>
              </p:ext>
            </p:extLst>
          </p:nvPr>
        </p:nvGraphicFramePr>
        <p:xfrm>
          <a:off x="1583634" y="2507975"/>
          <a:ext cx="81534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55" name="Equation" r:id="rId3" imgW="3073320" imgH="203040" progId="Equation.DSMT4">
                  <p:embed/>
                </p:oleObj>
              </mc:Choice>
              <mc:Fallback>
                <p:oleObj name="Equation" r:id="rId3" imgW="3073320" imgH="203040" progId="Equation.DSMT4">
                  <p:embed/>
                  <p:pic>
                    <p:nvPicPr>
                      <p:cNvPr id="7578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3634" y="2507975"/>
                        <a:ext cx="81534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88714"/>
              </p:ext>
            </p:extLst>
          </p:nvPr>
        </p:nvGraphicFramePr>
        <p:xfrm>
          <a:off x="2726634" y="3498574"/>
          <a:ext cx="45720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56" name="Equation" r:id="rId5" imgW="1612800" imgH="203040" progId="Equation.DSMT4">
                  <p:embed/>
                </p:oleObj>
              </mc:Choice>
              <mc:Fallback>
                <p:oleObj name="Equation" r:id="rId5" imgW="1612800" imgH="203040" progId="Equation.DSMT4">
                  <p:embed/>
                  <p:pic>
                    <p:nvPicPr>
                      <p:cNvPr id="75788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6634" y="3498574"/>
                        <a:ext cx="45720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0"/>
          <p:cNvSpPr>
            <a:spLocks noChangeArrowheads="1"/>
          </p:cNvSpPr>
          <p:nvPr/>
        </p:nvSpPr>
        <p:spPr bwMode="black">
          <a:xfrm>
            <a:off x="1355034" y="3041374"/>
            <a:ext cx="853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）计算当前时间的统计量与前面所有统计量的欧拉距离</a:t>
            </a:r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black">
          <a:xfrm>
            <a:off x="1355034" y="4031975"/>
            <a:ext cx="8534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）确定</a:t>
            </a: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k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个与当前统计量最为接近的统计量，下一时刻的流量的预测值即为用这</a:t>
            </a: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k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个统计量对应时刻的流率平均值。</a:t>
            </a:r>
          </a:p>
        </p:txBody>
      </p:sp>
      <p:graphicFrame>
        <p:nvGraphicFramePr>
          <p:cNvPr id="1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460883"/>
              </p:ext>
            </p:extLst>
          </p:nvPr>
        </p:nvGraphicFramePr>
        <p:xfrm>
          <a:off x="3260034" y="4793975"/>
          <a:ext cx="396240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57" name="Equation" r:id="rId7" imgW="1879560" imgH="330120" progId="Equation.DSMT4">
                  <p:embed/>
                </p:oleObj>
              </mc:Choice>
              <mc:Fallback>
                <p:oleObj name="Equation" r:id="rId7" imgW="1879560" imgH="330120" progId="Equation.DSMT4">
                  <p:embed/>
                  <p:pic>
                    <p:nvPicPr>
                      <p:cNvPr id="75791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0034" y="4793975"/>
                        <a:ext cx="3962400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4"/>
          <p:cNvSpPr>
            <a:spLocks noChangeArrowheads="1"/>
          </p:cNvSpPr>
          <p:nvPr/>
        </p:nvSpPr>
        <p:spPr bwMode="black">
          <a:xfrm>
            <a:off x="1583634" y="5403575"/>
            <a:ext cx="8534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t+1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时刻对应的结点坐标值也可以用前</a:t>
            </a: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k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个时段的结点坐标的均值来计算。</a:t>
            </a:r>
          </a:p>
        </p:txBody>
      </p:sp>
    </p:spTree>
    <p:extLst>
      <p:ext uri="{BB962C8B-B14F-4D97-AF65-F5344CB8AC3E}">
        <p14:creationId xmlns:p14="http://schemas.microsoft.com/office/powerpoint/2010/main" val="219380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基于</a:t>
            </a:r>
            <a:r>
              <a:rPr lang="en-US" altLang="zh-CN" sz="3200" dirty="0"/>
              <a:t>SOM</a:t>
            </a:r>
            <a:r>
              <a:rPr lang="zh-CN" altLang="en-US" sz="3200" dirty="0"/>
              <a:t>网络聚类方法</a:t>
            </a:r>
            <a:r>
              <a:rPr lang="en-US" altLang="zh-CN" sz="3200" dirty="0"/>
              <a:t>——</a:t>
            </a:r>
            <a:r>
              <a:rPr lang="zh-CN" altLang="en-US" sz="3200" dirty="0"/>
              <a:t>预测结果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106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black">
          <a:xfrm>
            <a:off x="1875535" y="2119961"/>
            <a:ext cx="30480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取</a:t>
            </a:r>
            <a:r>
              <a:rPr kumimoji="1"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p</a:t>
            </a: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＝</a:t>
            </a:r>
            <a:r>
              <a:rPr kumimoji="1"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4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endParaRPr kumimoji="1" lang="en-US" altLang="zh-CN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6" name="Picture 21" descr="unitf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535" y="1540422"/>
            <a:ext cx="5933308" cy="4617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651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基于</a:t>
            </a:r>
            <a:r>
              <a:rPr lang="en-US" altLang="zh-CN" sz="3200" dirty="0"/>
              <a:t>SOM</a:t>
            </a:r>
            <a:r>
              <a:rPr lang="zh-CN" altLang="en-US" sz="3200" dirty="0"/>
              <a:t>网络聚类方法</a:t>
            </a:r>
            <a:r>
              <a:rPr lang="en-US" altLang="zh-CN" sz="3200" dirty="0"/>
              <a:t>——</a:t>
            </a:r>
            <a:r>
              <a:rPr lang="zh-CN" altLang="en-US" sz="3200" dirty="0"/>
              <a:t>预测结果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107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pic>
        <p:nvPicPr>
          <p:cNvPr id="9" name="Picture 12" descr="foreflow_link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76400"/>
            <a:ext cx="8305800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951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基于</a:t>
            </a:r>
            <a:r>
              <a:rPr lang="en-US" altLang="zh-CN" sz="3200" dirty="0"/>
              <a:t>SOM</a:t>
            </a:r>
            <a:r>
              <a:rPr lang="zh-CN" altLang="en-US" sz="3200" dirty="0"/>
              <a:t>网络聚类方法</a:t>
            </a:r>
            <a:r>
              <a:rPr lang="en-US" altLang="zh-CN" sz="3200" dirty="0"/>
              <a:t>——</a:t>
            </a:r>
            <a:r>
              <a:rPr lang="zh-CN" altLang="en-US" sz="3200" dirty="0"/>
              <a:t>预测结果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108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black">
          <a:xfrm>
            <a:off x="2437680" y="1638942"/>
            <a:ext cx="830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Clr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预测结果比较（</a:t>
            </a:r>
            <a:r>
              <a:rPr kumimoji="1"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K</a:t>
            </a: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为最近邻数目）</a:t>
            </a:r>
          </a:p>
        </p:txBody>
      </p:sp>
      <p:graphicFrame>
        <p:nvGraphicFramePr>
          <p:cNvPr id="15" name="Group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624417"/>
              </p:ext>
            </p:extLst>
          </p:nvPr>
        </p:nvGraphicFramePr>
        <p:xfrm>
          <a:off x="2437680" y="2301722"/>
          <a:ext cx="6815706" cy="320624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7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9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4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046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k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6093" marR="86093" marT="43047" marB="43047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kNN with SOM</a:t>
                      </a:r>
                      <a:endParaRPr kumimoji="1" lang="en-US" altLang="zh-CN" sz="2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6093" marR="86093" marT="43047" marB="43047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kNN with PCA</a:t>
                      </a:r>
                      <a:endParaRPr kumimoji="1" lang="en-US" altLang="zh-CN" sz="2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6093" marR="86093" marT="43047" marB="43047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MAPE</a:t>
                      </a:r>
                      <a:endParaRPr kumimoji="1" lang="en-US" altLang="zh-CN" sz="2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6093" marR="86093" marT="43047" marB="43047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MAPE</a:t>
                      </a:r>
                      <a:endParaRPr kumimoji="1" lang="en-US" altLang="zh-CN" sz="2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6093" marR="86093" marT="43047" marB="43047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8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6093" marR="86093" marT="43047" marB="43047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0.1619</a:t>
                      </a:r>
                      <a:endParaRPr kumimoji="1" lang="en-US" altLang="zh-CN" sz="2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6093" marR="86093" marT="43047" marB="43047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0.1734</a:t>
                      </a:r>
                      <a:endParaRPr kumimoji="1" lang="en-US" altLang="zh-CN" sz="2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6093" marR="86093" marT="43047" marB="43047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3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1" lang="en-US" altLang="zh-CN" sz="2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6093" marR="86093" marT="43047" marB="43047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0.1414</a:t>
                      </a:r>
                      <a:endParaRPr kumimoji="1" lang="en-US" altLang="zh-CN" sz="2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6093" marR="86093" marT="43047" marB="43047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0.1717</a:t>
                      </a:r>
                      <a:endParaRPr kumimoji="1" lang="en-US" altLang="zh-CN" sz="2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6093" marR="86093" marT="43047" marB="43047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8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20</a:t>
                      </a:r>
                      <a:endParaRPr kumimoji="1" lang="en-US" altLang="zh-CN" sz="2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6093" marR="86093" marT="43047" marB="43047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0.1433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6093" marR="86093" marT="43047" marB="43047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0.1705</a:t>
                      </a:r>
                      <a:endParaRPr kumimoji="1" lang="en-US" altLang="zh-CN" sz="2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6093" marR="86093" marT="43047" marB="43047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8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30</a:t>
                      </a:r>
                      <a:endParaRPr kumimoji="1" lang="en-US" altLang="zh-CN" sz="2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6093" marR="86093" marT="43047" marB="43047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0.1519</a:t>
                      </a:r>
                      <a:endParaRPr kumimoji="1" lang="en-US" altLang="zh-CN" sz="2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6093" marR="86093" marT="43047" marB="43047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0.1703</a:t>
                      </a:r>
                      <a:endParaRPr kumimoji="1" lang="en-US" altLang="zh-CN" sz="2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6093" marR="86093" marT="43047" marB="43047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8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40</a:t>
                      </a:r>
                      <a:endParaRPr kumimoji="1" lang="en-US" altLang="zh-CN" sz="2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6093" marR="86093" marT="43047" marB="43047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0.1393</a:t>
                      </a:r>
                      <a:endParaRPr kumimoji="1" lang="en-US" altLang="zh-CN" sz="23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6093" marR="86093" marT="43047" marB="43047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黑体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0.1707</a:t>
                      </a:r>
                      <a:endParaRPr kumimoji="1" lang="en-US" altLang="zh-CN" sz="2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6093" marR="86093" marT="43047" marB="43047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6" name="Picture 1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411" y="5556432"/>
            <a:ext cx="3700244" cy="648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7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109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black">
          <a:xfrm>
            <a:off x="950674" y="1282909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模式转移研究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310" y="1017865"/>
            <a:ext cx="6400800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>
            <a:spLocks noChangeArrowheads="1"/>
          </p:cNvSpPr>
          <p:nvPr/>
        </p:nvSpPr>
        <p:spPr bwMode="black">
          <a:xfrm>
            <a:off x="577655" y="2218641"/>
            <a:ext cx="360565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横坐标是前一时刻的标号，纵坐标是下一时刻的标号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可见集中在对角线上（停留）或行列标号相差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10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、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20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的位置（只转移到相邻的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pattern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69465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例：分片线性逼近问题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一般描述</a:t>
            </a:r>
          </a:p>
        </p:txBody>
      </p:sp>
      <p:grpSp>
        <p:nvGrpSpPr>
          <p:cNvPr id="19" name="Group 1043"/>
          <p:cNvGrpSpPr>
            <a:grpSpLocks/>
          </p:cNvGrpSpPr>
          <p:nvPr/>
        </p:nvGrpSpPr>
        <p:grpSpPr bwMode="auto">
          <a:xfrm>
            <a:off x="2527300" y="1692193"/>
            <a:ext cx="7054850" cy="4478338"/>
            <a:chOff x="976" y="806"/>
            <a:chExt cx="4444" cy="2821"/>
          </a:xfrm>
        </p:grpSpPr>
        <p:sp>
          <p:nvSpPr>
            <p:cNvPr id="21" name="Rectangle 2051"/>
            <p:cNvSpPr>
              <a:spLocks noChangeArrowheads="1"/>
            </p:cNvSpPr>
            <p:nvPr/>
          </p:nvSpPr>
          <p:spPr bwMode="black">
            <a:xfrm>
              <a:off x="976" y="816"/>
              <a:ext cx="84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b="0">
                  <a:solidFill>
                    <a:schemeClr val="tx1"/>
                  </a:solidFill>
                  <a:latin typeface="+mn-ea"/>
                  <a:ea typeface="+mn-ea"/>
                </a:rPr>
                <a:t>对象</a:t>
              </a:r>
            </a:p>
          </p:txBody>
        </p:sp>
        <p:graphicFrame>
          <p:nvGraphicFramePr>
            <p:cNvPr id="22" name="Object 10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4651988"/>
                </p:ext>
              </p:extLst>
            </p:nvPr>
          </p:nvGraphicFramePr>
          <p:xfrm>
            <a:off x="1859" y="806"/>
            <a:ext cx="3049" cy="7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094" name="Equation" r:id="rId3" imgW="1650960" imgH="419040" progId="Equation.DSMT4">
                    <p:embed/>
                  </p:oleObj>
                </mc:Choice>
                <mc:Fallback>
                  <p:oleObj name="Equation" r:id="rId3" imgW="1650960" imgH="419040" progId="Equation.DSMT4">
                    <p:embed/>
                    <p:pic>
                      <p:nvPicPr>
                        <p:cNvPr id="12294" name="Object 10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859" y="806"/>
                          <a:ext cx="3049" cy="7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10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8646445"/>
                </p:ext>
              </p:extLst>
            </p:nvPr>
          </p:nvGraphicFramePr>
          <p:xfrm>
            <a:off x="1499" y="2439"/>
            <a:ext cx="1211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095" name="Equation" r:id="rId5" imgW="723600" imgH="215640" progId="Equation.DSMT4">
                    <p:embed/>
                  </p:oleObj>
                </mc:Choice>
                <mc:Fallback>
                  <p:oleObj name="Equation" r:id="rId5" imgW="723600" imgH="215640" progId="Equation.DSMT4">
                    <p:embed/>
                    <p:pic>
                      <p:nvPicPr>
                        <p:cNvPr id="12295" name="Object 10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499" y="2439"/>
                          <a:ext cx="1211" cy="4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Rectangle 2057"/>
            <p:cNvSpPr>
              <a:spLocks noChangeArrowheads="1"/>
            </p:cNvSpPr>
            <p:nvPr/>
          </p:nvSpPr>
          <p:spPr bwMode="black">
            <a:xfrm>
              <a:off x="1990" y="3155"/>
              <a:ext cx="72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b="0" dirty="0">
                  <a:solidFill>
                    <a:schemeClr val="tx1"/>
                  </a:solidFill>
                  <a:latin typeface="+mn-ea"/>
                  <a:ea typeface="+mn-ea"/>
                </a:rPr>
                <a:t>问题 </a:t>
              </a:r>
            </a:p>
          </p:txBody>
        </p:sp>
        <p:graphicFrame>
          <p:nvGraphicFramePr>
            <p:cNvPr id="32" name="Object 10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83145813"/>
                </p:ext>
              </p:extLst>
            </p:nvPr>
          </p:nvGraphicFramePr>
          <p:xfrm>
            <a:off x="2675" y="2976"/>
            <a:ext cx="1259" cy="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096" name="Equation" r:id="rId7" imgW="723600" imgH="368280" progId="Equation.DSMT4">
                    <p:embed/>
                  </p:oleObj>
                </mc:Choice>
                <mc:Fallback>
                  <p:oleObj name="Equation" r:id="rId7" imgW="723600" imgH="368280" progId="Equation.DSMT4">
                    <p:embed/>
                    <p:pic>
                      <p:nvPicPr>
                        <p:cNvPr id="12297" name="Object 10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2675" y="2976"/>
                          <a:ext cx="1259" cy="6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Rectangle 2060"/>
            <p:cNvSpPr>
              <a:spLocks noChangeArrowheads="1"/>
            </p:cNvSpPr>
            <p:nvPr/>
          </p:nvSpPr>
          <p:spPr bwMode="black">
            <a:xfrm>
              <a:off x="2684" y="2492"/>
              <a:ext cx="27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b="0" dirty="0">
                  <a:solidFill>
                    <a:schemeClr val="tx1"/>
                  </a:solidFill>
                  <a:latin typeface="+mn-ea"/>
                  <a:ea typeface="+mn-ea"/>
                </a:rPr>
                <a:t>使优化问题有唯一解</a:t>
              </a:r>
            </a:p>
          </p:txBody>
        </p:sp>
        <p:graphicFrame>
          <p:nvGraphicFramePr>
            <p:cNvPr id="34" name="Object 10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37327655"/>
                </p:ext>
              </p:extLst>
            </p:nvPr>
          </p:nvGraphicFramePr>
          <p:xfrm>
            <a:off x="1321" y="1606"/>
            <a:ext cx="3806" cy="6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097" name="Equation" r:id="rId9" imgW="2120760" imgH="342720" progId="Equation.DSMT4">
                    <p:embed/>
                  </p:oleObj>
                </mc:Choice>
                <mc:Fallback>
                  <p:oleObj name="Equation" r:id="rId9" imgW="2120760" imgH="342720" progId="Equation.DSMT4">
                    <p:embed/>
                    <p:pic>
                      <p:nvPicPr>
                        <p:cNvPr id="12299" name="Object 10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321" y="1606"/>
                          <a:ext cx="3806" cy="6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2432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110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black">
          <a:xfrm>
            <a:off x="1592510" y="976619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模式转移分布</a:t>
            </a:r>
          </a:p>
        </p:txBody>
      </p:sp>
      <p:pic>
        <p:nvPicPr>
          <p:cNvPr id="8" name="Picture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3" y="1929632"/>
            <a:ext cx="7269760" cy="400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34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111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black">
          <a:xfrm>
            <a:off x="1956907" y="909123"/>
            <a:ext cx="37212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第</a:t>
            </a:r>
            <a:r>
              <a:rPr kumimoji="1"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25</a:t>
            </a: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天内的转移路径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3" r="3003" b="2337"/>
          <a:stretch/>
        </p:blipFill>
        <p:spPr bwMode="auto">
          <a:xfrm>
            <a:off x="2640590" y="1519670"/>
            <a:ext cx="6282501" cy="468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554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112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black">
          <a:xfrm>
            <a:off x="1956907" y="909123"/>
            <a:ext cx="37212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第</a:t>
            </a:r>
            <a:r>
              <a:rPr kumimoji="1"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23</a:t>
            </a: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天内的转移路径</a:t>
            </a:r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2"/>
          <a:stretch/>
        </p:blipFill>
        <p:spPr bwMode="auto">
          <a:xfrm>
            <a:off x="2857850" y="1432344"/>
            <a:ext cx="6263218" cy="4740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33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rgbClr val="FF0000"/>
                </a:solidFill>
              </a:rPr>
              <a:t>交通测试场景</a:t>
            </a:r>
            <a:r>
              <a:rPr lang="zh-CN" altLang="en-US" sz="3200" dirty="0"/>
              <a:t>聚类研究</a:t>
            </a:r>
            <a:r>
              <a:rPr lang="en-US" altLang="zh-CN" sz="3200" dirty="0"/>
              <a:t>——</a:t>
            </a:r>
            <a:r>
              <a:rPr lang="zh-CN" altLang="en-US" sz="3200" dirty="0"/>
              <a:t>研究背景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113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black">
          <a:xfrm>
            <a:off x="2469420" y="2047688"/>
            <a:ext cx="802241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　　自动驾驶车辆或者智能网联汽车在投入使用之前，需要在智能车路系统中进行测试。在该测试系统中，需要构建不同的测试场景提供给车辆进行测试。场景的复杂性与多边形给测试场景的构建提出了新的挑战。</a:t>
            </a:r>
            <a:endParaRPr kumimoji="1" lang="en-US" altLang="zh-CN" sz="24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0A6469E-73F0-444B-9885-BEDD4A277837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469419" y="3847971"/>
            <a:ext cx="802241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　　构建交通测试场景库时，想构建交通场景，然后根据交通场景的参数对场景进行向量化，通过聚类分析研究这些场景的内部联系。</a:t>
            </a:r>
            <a:endParaRPr kumimoji="1" lang="en-US" altLang="zh-CN" sz="24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262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rgbClr val="FF0000"/>
                </a:solidFill>
              </a:rPr>
              <a:t>交通测试场景</a:t>
            </a:r>
            <a:r>
              <a:rPr lang="zh-CN" altLang="en-US" sz="3200" dirty="0"/>
              <a:t>聚类研究</a:t>
            </a:r>
            <a:r>
              <a:rPr lang="en-US" altLang="zh-CN" sz="3200" dirty="0"/>
              <a:t>——</a:t>
            </a:r>
            <a:r>
              <a:rPr lang="zh-CN" altLang="en-US" sz="3200" dirty="0"/>
              <a:t>场景向量化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114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F612499E-B9B0-4F1A-B3D3-7154C0960B8B}"/>
              </a:ext>
            </a:extLst>
          </p:cNvPr>
          <p:cNvSpPr txBox="1"/>
          <p:nvPr/>
        </p:nvSpPr>
        <p:spPr>
          <a:xfrm>
            <a:off x="1965936" y="1686493"/>
            <a:ext cx="8702064" cy="4573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向量表征</a:t>
            </a:r>
            <a:endParaRPr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  <a:latin typeface="+mn-ea"/>
                <a:ea typeface="+mn-ea"/>
              </a:rPr>
              <a:t>    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  <a:ea typeface="+mn-ea"/>
              </a:rPr>
              <a:t>向量化表达：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zh-CN" altLang="zh-CN" sz="1600" b="1" dirty="0">
                <a:solidFill>
                  <a:schemeClr val="tx1"/>
                </a:solidFill>
                <a:latin typeface="+mn-ea"/>
                <a:ea typeface="+mn-ea"/>
              </a:rPr>
              <a:t>[[本车要素], 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zh-CN" altLang="zh-CN" sz="1600" b="1" dirty="0">
                <a:solidFill>
                  <a:schemeClr val="tx1"/>
                </a:solidFill>
                <a:latin typeface="+mn-ea"/>
                <a:ea typeface="+mn-ea"/>
              </a:rPr>
              <a:t>[交通参与者要素],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zh-CN" altLang="zh-CN" sz="1600" b="1" dirty="0">
                <a:solidFill>
                  <a:schemeClr val="tx1"/>
                </a:solidFill>
                <a:latin typeface="+mn-ea"/>
                <a:ea typeface="+mn-ea"/>
              </a:rPr>
              <a:t>[道路要素], [环境要素], [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  <a:ea typeface="+mn-ea"/>
              </a:rPr>
              <a:t>路测设备交互</a:t>
            </a:r>
            <a:r>
              <a:rPr lang="zh-CN" altLang="zh-CN" sz="1600" b="1" dirty="0">
                <a:solidFill>
                  <a:schemeClr val="tx1"/>
                </a:solidFill>
                <a:latin typeface="+mn-ea"/>
                <a:ea typeface="+mn-ea"/>
              </a:rPr>
              <a:t>参数]]</a:t>
            </a:r>
            <a:endParaRPr lang="en-US" altLang="zh-CN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    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本车要素：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 [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主车速度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,  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行驶状态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,  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加速度限制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    行驶状态： 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[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横向加速度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,  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纵向加速度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    交通参与者要素：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[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从车属性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,  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非机动车与行人属性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    从车属性： 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[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从车速度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,  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加速度阈值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,  [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横向相对位置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纵向相对位置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], 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优先通行情况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    行人属性：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[[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横向相对位置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纵向相对位置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], 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相对速度方向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    道路要素：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[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道路线性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, [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单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双向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道路数目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], 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路段属性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,  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道路宽度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,  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路障或交通信号灯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    环境要素：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[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天气状况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照明情况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    路测设备交互参数：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[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路测设备测量时间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]</a:t>
            </a:r>
          </a:p>
          <a:p>
            <a:pPr>
              <a:lnSpc>
                <a:spcPct val="150000"/>
              </a:lnSpc>
            </a:pPr>
            <a:endParaRPr lang="zh-CN" altLang="zh-CN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79264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rgbClr val="FF0000"/>
                </a:solidFill>
              </a:rPr>
              <a:t>交通测试场景</a:t>
            </a:r>
            <a:r>
              <a:rPr lang="zh-CN" altLang="en-US" sz="3200" dirty="0"/>
              <a:t>聚类研究</a:t>
            </a:r>
            <a:r>
              <a:rPr lang="en-US" altLang="zh-CN" sz="3200" dirty="0"/>
              <a:t>——</a:t>
            </a:r>
            <a:r>
              <a:rPr lang="zh-CN" altLang="en-US" sz="3200" dirty="0"/>
              <a:t>场景向量化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115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pic>
        <p:nvPicPr>
          <p:cNvPr id="9" name="图片 8" descr="C:\Users\ADMINI~1\AppData\Local\Temp\ksohtml\clip_cell_image22.png">
            <a:extLst>
              <a:ext uri="{FF2B5EF4-FFF2-40B4-BE49-F238E27FC236}">
                <a16:creationId xmlns:a16="http://schemas.microsoft.com/office/drawing/2014/main" id="{00000000-0008-0000-0300-00005E01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650" y="2479138"/>
            <a:ext cx="5830700" cy="203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1B6C9E7-14FF-4E39-AE18-304C8B6D83B4}"/>
              </a:ext>
            </a:extLst>
          </p:cNvPr>
          <p:cNvSpPr txBox="1"/>
          <p:nvPr/>
        </p:nvSpPr>
        <p:spPr>
          <a:xfrm>
            <a:off x="2276473" y="4853273"/>
            <a:ext cx="813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0.6, 0, 0, 0, 0, 0, 0, 0, 0, 0, 0.6, 0, 0, 1, 10, 0, 0, 0, 0, 0, 1, 2, 1, 3.5, 0, 0, 1, 0.6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16648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基于</a:t>
            </a:r>
            <a:r>
              <a:rPr lang="en-US" altLang="zh-CN" sz="3200" dirty="0"/>
              <a:t>DBSCAN</a:t>
            </a:r>
            <a:r>
              <a:rPr lang="zh-CN" altLang="en-US" sz="3200" dirty="0"/>
              <a:t>密度聚类方法</a:t>
            </a:r>
            <a:r>
              <a:rPr lang="en-US" altLang="zh-CN" sz="3200" dirty="0"/>
              <a:t>——</a:t>
            </a:r>
            <a:r>
              <a:rPr lang="zh-CN" altLang="en-US" sz="3200" dirty="0"/>
              <a:t>可视化结果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116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826E8DF-6B42-4E37-B55A-2999A9E9E6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6536" y="1695017"/>
            <a:ext cx="6572950" cy="4461281"/>
          </a:xfrm>
          <a:prstGeom prst="rect">
            <a:avLst/>
          </a:prstGeom>
          <a:ln w="15875">
            <a:solidFill>
              <a:srgbClr val="5C307D"/>
            </a:solidFill>
          </a:ln>
        </p:spPr>
      </p:pic>
      <p:sp>
        <p:nvSpPr>
          <p:cNvPr id="12" name="Rectangle 12">
            <a:extLst>
              <a:ext uri="{FF2B5EF4-FFF2-40B4-BE49-F238E27FC236}">
                <a16:creationId xmlns:a16="http://schemas.microsoft.com/office/drawing/2014/main" id="{ECD1D6D0-2B5F-47E1-B0C3-C7CE01284A87}"/>
              </a:ext>
            </a:extLst>
          </p:cNvPr>
          <p:cNvSpPr>
            <a:spLocks noChangeArrowheads="1"/>
          </p:cNvSpPr>
          <p:nvPr/>
        </p:nvSpPr>
        <p:spPr bwMode="black">
          <a:xfrm>
            <a:off x="1760290" y="2509353"/>
            <a:ext cx="1846246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将向量化场景进行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DBSCAN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密度聚类后，用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PCA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降维可视化</a:t>
            </a:r>
          </a:p>
        </p:txBody>
      </p:sp>
    </p:spTree>
    <p:extLst>
      <p:ext uri="{BB962C8B-B14F-4D97-AF65-F5344CB8AC3E}">
        <p14:creationId xmlns:p14="http://schemas.microsoft.com/office/powerpoint/2010/main" val="375191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基于</a:t>
            </a:r>
            <a:r>
              <a:rPr lang="en-US" altLang="zh-CN" sz="3200" dirty="0"/>
              <a:t>DBSCAN</a:t>
            </a:r>
            <a:r>
              <a:rPr lang="zh-CN" altLang="en-US" sz="3200" dirty="0"/>
              <a:t>密度聚类方法</a:t>
            </a:r>
            <a:r>
              <a:rPr lang="en-US" altLang="zh-CN" sz="3200" dirty="0"/>
              <a:t>——</a:t>
            </a:r>
            <a:r>
              <a:rPr lang="zh-CN" altLang="en-US" sz="3200" dirty="0"/>
              <a:t>聚类结果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117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194C363B-85FF-47AF-BFED-72EEEEE8B91A}"/>
              </a:ext>
            </a:extLst>
          </p:cNvPr>
          <p:cNvSpPr txBox="1"/>
          <p:nvPr/>
        </p:nvSpPr>
        <p:spPr>
          <a:xfrm>
            <a:off x="2423728" y="2029372"/>
            <a:ext cx="39987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ClrTx/>
              <a:buFontTx/>
              <a:buNone/>
              <a:defRPr kumimoji="1" sz="2400" b="0">
                <a:latin typeface="+mn-e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/>
              <a:t>类别</a:t>
            </a:r>
            <a:r>
              <a:rPr lang="en-US" altLang="zh-CN" dirty="0"/>
              <a:t>1</a:t>
            </a:r>
            <a:r>
              <a:rPr lang="zh-CN" altLang="en-US" dirty="0"/>
              <a:t>：恶劣环境预警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7CFDADD-AE44-4BD9-9EF5-5FF7316C6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2777871"/>
            <a:ext cx="7353300" cy="2152650"/>
          </a:xfrm>
          <a:prstGeom prst="rect">
            <a:avLst/>
          </a:prstGeom>
          <a:ln w="15875">
            <a:solidFill>
              <a:srgbClr val="5C307D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4F53B30-1D7B-4CBD-B644-D91284E4F3E8}"/>
              </a:ext>
            </a:extLst>
          </p:cNvPr>
          <p:cNvSpPr txBox="1"/>
          <p:nvPr/>
        </p:nvSpPr>
        <p:spPr>
          <a:xfrm>
            <a:off x="6468518" y="5215001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雪天</a:t>
            </a:r>
          </a:p>
        </p:txBody>
      </p:sp>
    </p:spTree>
    <p:extLst>
      <p:ext uri="{BB962C8B-B14F-4D97-AF65-F5344CB8AC3E}">
        <p14:creationId xmlns:p14="http://schemas.microsoft.com/office/powerpoint/2010/main" val="23870990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基于</a:t>
            </a:r>
            <a:r>
              <a:rPr lang="en-US" altLang="zh-CN" sz="3200" dirty="0"/>
              <a:t>DBSCAN</a:t>
            </a:r>
            <a:r>
              <a:rPr lang="zh-CN" altLang="en-US" sz="3200" dirty="0"/>
              <a:t>密度聚类方法</a:t>
            </a:r>
            <a:r>
              <a:rPr lang="en-US" altLang="zh-CN" sz="3200" dirty="0"/>
              <a:t>——</a:t>
            </a:r>
            <a:r>
              <a:rPr lang="zh-CN" altLang="en-US" sz="3200" dirty="0"/>
              <a:t>聚类结果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118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5AD26FA-4BBC-42B3-BBBE-F618F1255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666"/>
          <a:stretch/>
        </p:blipFill>
        <p:spPr>
          <a:xfrm>
            <a:off x="3249452" y="1988171"/>
            <a:ext cx="6043770" cy="4216193"/>
          </a:xfrm>
          <a:prstGeom prst="rect">
            <a:avLst/>
          </a:prstGeom>
          <a:ln w="15875">
            <a:solidFill>
              <a:srgbClr val="5C307D"/>
            </a:solidFill>
          </a:ln>
        </p:spPr>
      </p:pic>
      <p:sp>
        <p:nvSpPr>
          <p:cNvPr id="16" name="TextBox 30">
            <a:extLst>
              <a:ext uri="{FF2B5EF4-FFF2-40B4-BE49-F238E27FC236}">
                <a16:creationId xmlns:a16="http://schemas.microsoft.com/office/drawing/2014/main" id="{EBB5AAE6-0A92-4733-A3A7-01DAAFB12C9C}"/>
              </a:ext>
            </a:extLst>
          </p:cNvPr>
          <p:cNvSpPr txBox="1"/>
          <p:nvPr/>
        </p:nvSpPr>
        <p:spPr>
          <a:xfrm>
            <a:off x="2276527" y="1526506"/>
            <a:ext cx="39987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ClrTx/>
              <a:buFontTx/>
              <a:buNone/>
              <a:defRPr kumimoji="1" sz="2400" b="0">
                <a:latin typeface="+mn-e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/>
              <a:t>类别</a:t>
            </a:r>
            <a:r>
              <a:rPr lang="en-US" altLang="zh-CN" dirty="0"/>
              <a:t>2</a:t>
            </a:r>
            <a:r>
              <a:rPr lang="zh-CN" altLang="en-US" dirty="0"/>
              <a:t>：通行限制预警</a:t>
            </a:r>
          </a:p>
        </p:txBody>
      </p:sp>
    </p:spTree>
    <p:extLst>
      <p:ext uri="{BB962C8B-B14F-4D97-AF65-F5344CB8AC3E}">
        <p14:creationId xmlns:p14="http://schemas.microsoft.com/office/powerpoint/2010/main" val="22877676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CFC327A-ACA4-4050-A61B-33B3EBE53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基于</a:t>
            </a:r>
            <a:r>
              <a:rPr lang="en-US" altLang="zh-CN" sz="3200" dirty="0"/>
              <a:t>DBSCAN</a:t>
            </a:r>
            <a:r>
              <a:rPr lang="zh-CN" altLang="en-US" sz="3200" dirty="0"/>
              <a:t>密度聚类方法</a:t>
            </a:r>
            <a:r>
              <a:rPr lang="en-US" altLang="zh-CN" sz="3200" dirty="0"/>
              <a:t>——</a:t>
            </a:r>
            <a:r>
              <a:rPr lang="zh-CN" altLang="en-US" sz="3200" dirty="0"/>
              <a:t>聚类结果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48C4ED-2D9E-4DD1-85A1-56D22E01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pPr/>
              <a:t>119</a:t>
            </a:fld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30B6A41-3BB1-4011-BDE9-BAC8AC1C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E20720-7224-4A12-893D-2258FA0A5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667"/>
          <a:stretch/>
        </p:blipFill>
        <p:spPr>
          <a:xfrm>
            <a:off x="2823436" y="2122671"/>
            <a:ext cx="6789071" cy="4033627"/>
          </a:xfrm>
          <a:prstGeom prst="rect">
            <a:avLst/>
          </a:prstGeom>
          <a:ln w="15875">
            <a:solidFill>
              <a:srgbClr val="5C307D"/>
            </a:solidFill>
          </a:ln>
        </p:spPr>
      </p:pic>
      <p:sp>
        <p:nvSpPr>
          <p:cNvPr id="12" name="TextBox 30">
            <a:extLst>
              <a:ext uri="{FF2B5EF4-FFF2-40B4-BE49-F238E27FC236}">
                <a16:creationId xmlns:a16="http://schemas.microsoft.com/office/drawing/2014/main" id="{CECD88FA-55BF-4764-BA76-86AF90ED31EE}"/>
              </a:ext>
            </a:extLst>
          </p:cNvPr>
          <p:cNvSpPr txBox="1"/>
          <p:nvPr/>
        </p:nvSpPr>
        <p:spPr>
          <a:xfrm>
            <a:off x="2348210" y="1533434"/>
            <a:ext cx="39987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ClrTx/>
              <a:buFontTx/>
              <a:buNone/>
              <a:defRPr kumimoji="1" sz="2400" b="0">
                <a:latin typeface="+mn-e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/>
              <a:t>类别</a:t>
            </a:r>
            <a:r>
              <a:rPr lang="en-US" altLang="zh-CN" dirty="0"/>
              <a:t>3</a:t>
            </a:r>
            <a:r>
              <a:rPr lang="zh-CN" altLang="en-US" dirty="0"/>
              <a:t>：减速提醒预警</a:t>
            </a:r>
          </a:p>
        </p:txBody>
      </p:sp>
    </p:spTree>
    <p:extLst>
      <p:ext uri="{BB962C8B-B14F-4D97-AF65-F5344CB8AC3E}">
        <p14:creationId xmlns:p14="http://schemas.microsoft.com/office/powerpoint/2010/main" val="1544598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——K</a:t>
            </a:r>
            <a:r>
              <a:rPr lang="zh-CN" altLang="en-US" dirty="0"/>
              <a:t>均值聚类</a:t>
            </a:r>
          </a:p>
        </p:txBody>
      </p:sp>
      <p:graphicFrame>
        <p:nvGraphicFramePr>
          <p:cNvPr id="41" name="Object 35"/>
          <p:cNvGraphicFramePr>
            <a:graphicFrameLocks noChangeAspect="1"/>
          </p:cNvGraphicFramePr>
          <p:nvPr/>
        </p:nvGraphicFramePr>
        <p:xfrm>
          <a:off x="3358650" y="1752303"/>
          <a:ext cx="5652501" cy="114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93" name="Equation" r:id="rId3" imgW="2082600" imgH="393480" progId="Equation.DSMT4">
                  <p:embed/>
                </p:oleObj>
              </mc:Choice>
              <mc:Fallback>
                <p:oleObj name="Equation" r:id="rId3" imgW="2082600" imgH="393480" progId="Equation.DSMT4">
                  <p:embed/>
                  <p:pic>
                    <p:nvPicPr>
                      <p:cNvPr id="41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358650" y="1752303"/>
                        <a:ext cx="5652501" cy="114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26"/>
          <p:cNvSpPr>
            <a:spLocks noChangeArrowheads="1"/>
          </p:cNvSpPr>
          <p:nvPr/>
        </p:nvSpPr>
        <p:spPr bwMode="black">
          <a:xfrm>
            <a:off x="3048000" y="3124201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其中</a:t>
            </a:r>
          </a:p>
        </p:txBody>
      </p:sp>
      <p:sp>
        <p:nvSpPr>
          <p:cNvPr id="43" name="Rectangle 28"/>
          <p:cNvSpPr>
            <a:spLocks noChangeArrowheads="1"/>
          </p:cNvSpPr>
          <p:nvPr/>
        </p:nvSpPr>
        <p:spPr bwMode="black">
          <a:xfrm>
            <a:off x="2286000" y="1219201"/>
            <a:ext cx="449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考虑向量聚类问题 </a:t>
            </a:r>
          </a:p>
        </p:txBody>
      </p:sp>
      <p:graphicFrame>
        <p:nvGraphicFramePr>
          <p:cNvPr id="44" name="Object 36"/>
          <p:cNvGraphicFramePr>
            <a:graphicFrameLocks noChangeAspect="1"/>
          </p:cNvGraphicFramePr>
          <p:nvPr/>
        </p:nvGraphicFramePr>
        <p:xfrm>
          <a:off x="4495801" y="2860048"/>
          <a:ext cx="2878615" cy="1071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94" name="Equation" r:id="rId5" imgW="977760" imgH="393480" progId="Equation.DSMT4">
                  <p:embed/>
                </p:oleObj>
              </mc:Choice>
              <mc:Fallback>
                <p:oleObj name="Equation" r:id="rId5" imgW="977760" imgH="393480" progId="Equation.DSMT4">
                  <p:embed/>
                  <p:pic>
                    <p:nvPicPr>
                      <p:cNvPr id="44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495801" y="2860048"/>
                        <a:ext cx="2878615" cy="10718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28"/>
          <p:cNvSpPr>
            <a:spLocks noChangeArrowheads="1"/>
          </p:cNvSpPr>
          <p:nvPr/>
        </p:nvSpPr>
        <p:spPr bwMode="black">
          <a:xfrm>
            <a:off x="2438400" y="4137026"/>
            <a:ext cx="3746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如果已有一个分类</a:t>
            </a:r>
          </a:p>
        </p:txBody>
      </p:sp>
      <p:graphicFrame>
        <p:nvGraphicFramePr>
          <p:cNvPr id="47" name="Object 29"/>
          <p:cNvGraphicFramePr>
            <a:graphicFrameLocks noChangeAspect="1"/>
          </p:cNvGraphicFramePr>
          <p:nvPr/>
        </p:nvGraphicFramePr>
        <p:xfrm>
          <a:off x="4080078" y="5558992"/>
          <a:ext cx="3233326" cy="61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95" name="Equation" r:id="rId7" imgW="1358640" imgH="228600" progId="Equation.DSMT4">
                  <p:embed/>
                </p:oleObj>
              </mc:Choice>
              <mc:Fallback>
                <p:oleObj name="Equation" r:id="rId7" imgW="1358640" imgH="228600" progId="Equation.DSMT4">
                  <p:embed/>
                  <p:pic>
                    <p:nvPicPr>
                      <p:cNvPr id="47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080078" y="5558992"/>
                        <a:ext cx="3233326" cy="61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628572"/>
              </p:ext>
            </p:extLst>
          </p:nvPr>
        </p:nvGraphicFramePr>
        <p:xfrm>
          <a:off x="5041901" y="3992564"/>
          <a:ext cx="336867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96" name="Equation" r:id="rId9" imgW="1002960" imgH="215640" progId="Equation.DSMT4">
                  <p:embed/>
                </p:oleObj>
              </mc:Choice>
              <mc:Fallback>
                <p:oleObj name="Equation" r:id="rId9" imgW="1002960" imgH="215640" progId="Equation.DSMT4">
                  <p:embed/>
                  <p:pic>
                    <p:nvPicPr>
                      <p:cNvPr id="48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041901" y="3992564"/>
                        <a:ext cx="3368675" cy="78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31"/>
          <p:cNvSpPr>
            <a:spLocks noChangeArrowheads="1"/>
          </p:cNvSpPr>
          <p:nvPr/>
        </p:nvSpPr>
        <p:spPr bwMode="black">
          <a:xfrm>
            <a:off x="2514600" y="4953001"/>
            <a:ext cx="25273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可以先求出</a:t>
            </a:r>
          </a:p>
        </p:txBody>
      </p:sp>
      <p:grpSp>
        <p:nvGrpSpPr>
          <p:cNvPr id="50" name="Group 32"/>
          <p:cNvGrpSpPr>
            <a:grpSpLocks/>
          </p:cNvGrpSpPr>
          <p:nvPr/>
        </p:nvGrpSpPr>
        <p:grpSpPr bwMode="auto">
          <a:xfrm>
            <a:off x="4126393" y="4890832"/>
            <a:ext cx="5642754" cy="557213"/>
            <a:chOff x="1252" y="105"/>
            <a:chExt cx="3397" cy="351"/>
          </a:xfrm>
        </p:grpSpPr>
        <p:graphicFrame>
          <p:nvGraphicFramePr>
            <p:cNvPr id="51" name="Object 33"/>
            <p:cNvGraphicFramePr>
              <a:graphicFrameLocks noChangeAspect="1"/>
            </p:cNvGraphicFramePr>
            <p:nvPr/>
          </p:nvGraphicFramePr>
          <p:xfrm>
            <a:off x="1252" y="105"/>
            <a:ext cx="421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497" name="Equation" r:id="rId11" imgW="114120" imgH="164880" progId="Equation.DSMT4">
                    <p:embed/>
                  </p:oleObj>
                </mc:Choice>
                <mc:Fallback>
                  <p:oleObj name="Equation" r:id="rId11" imgW="114120" imgH="164880" progId="Equation.DSMT4">
                    <p:embed/>
                    <p:pic>
                      <p:nvPicPr>
                        <p:cNvPr id="51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252" y="105"/>
                          <a:ext cx="421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Rectangle 34"/>
            <p:cNvSpPr>
              <a:spLocks noChangeArrowheads="1"/>
            </p:cNvSpPr>
            <p:nvPr/>
          </p:nvSpPr>
          <p:spPr bwMode="black">
            <a:xfrm>
              <a:off x="1536" y="144"/>
              <a:ext cx="31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个集合的中心点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样本均值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958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5" grpId="0"/>
      <p:bldP spid="4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CFC327A-ACA4-4050-A61B-33B3EBE53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基于</a:t>
            </a:r>
            <a:r>
              <a:rPr lang="en-US" altLang="zh-CN" sz="3200" dirty="0"/>
              <a:t>DBSCAN</a:t>
            </a:r>
            <a:r>
              <a:rPr lang="zh-CN" altLang="en-US" sz="3200" dirty="0"/>
              <a:t>密度聚类方法</a:t>
            </a:r>
            <a:r>
              <a:rPr lang="en-US" altLang="zh-CN" sz="3200" dirty="0"/>
              <a:t>——</a:t>
            </a:r>
            <a:r>
              <a:rPr lang="zh-CN" altLang="en-US" sz="3200" dirty="0"/>
              <a:t>聚类结果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48C4ED-2D9E-4DD1-85A1-56D22E01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pPr/>
              <a:t>120</a:t>
            </a:fld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30B6A41-3BB1-4011-BDE9-BAC8AC1C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CECD88FA-55BF-4764-BA76-86AF90ED31EE}"/>
              </a:ext>
            </a:extLst>
          </p:cNvPr>
          <p:cNvSpPr txBox="1"/>
          <p:nvPr/>
        </p:nvSpPr>
        <p:spPr>
          <a:xfrm>
            <a:off x="2374398" y="1610909"/>
            <a:ext cx="39987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ClrTx/>
              <a:buFontTx/>
              <a:buNone/>
              <a:defRPr kumimoji="1" sz="2400" b="0">
                <a:latin typeface="+mn-e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/>
              <a:t>类别</a:t>
            </a:r>
            <a:r>
              <a:rPr lang="en-US" altLang="zh-CN" dirty="0"/>
              <a:t>4</a:t>
            </a:r>
            <a:r>
              <a:rPr lang="zh-CN" altLang="en-US" dirty="0"/>
              <a:t>：队形变换预警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BC20DFD-908D-4CB3-B865-93ACEDD8D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443" y="2176840"/>
            <a:ext cx="4284180" cy="3875190"/>
          </a:xfrm>
          <a:prstGeom prst="rect">
            <a:avLst/>
          </a:prstGeom>
          <a:ln w="15875">
            <a:solidFill>
              <a:srgbClr val="5C307D"/>
            </a:solidFill>
          </a:ln>
        </p:spPr>
      </p:pic>
    </p:spTree>
    <p:extLst>
      <p:ext uri="{BB962C8B-B14F-4D97-AF65-F5344CB8AC3E}">
        <p14:creationId xmlns:p14="http://schemas.microsoft.com/office/powerpoint/2010/main" val="330558738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CFC327A-ACA4-4050-A61B-33B3EBE53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基于</a:t>
            </a:r>
            <a:r>
              <a:rPr lang="en-US" altLang="zh-CN" sz="3200" dirty="0"/>
              <a:t>DBSCAN</a:t>
            </a:r>
            <a:r>
              <a:rPr lang="zh-CN" altLang="en-US" sz="3200" dirty="0"/>
              <a:t>密度聚类方法</a:t>
            </a:r>
            <a:r>
              <a:rPr lang="en-US" altLang="zh-CN" sz="3200" dirty="0"/>
              <a:t>——</a:t>
            </a:r>
            <a:r>
              <a:rPr lang="zh-CN" altLang="en-US" sz="3200" dirty="0"/>
              <a:t>聚类结果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48C4ED-2D9E-4DD1-85A1-56D22E01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pPr/>
              <a:t>121</a:t>
            </a:fld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30B6A41-3BB1-4011-BDE9-BAC8AC1C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CECD88FA-55BF-4764-BA76-86AF90ED31EE}"/>
              </a:ext>
            </a:extLst>
          </p:cNvPr>
          <p:cNvSpPr txBox="1"/>
          <p:nvPr/>
        </p:nvSpPr>
        <p:spPr>
          <a:xfrm>
            <a:off x="2374398" y="1610909"/>
            <a:ext cx="39987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ClrTx/>
              <a:buFontTx/>
              <a:buNone/>
              <a:defRPr kumimoji="1" sz="2400" b="0">
                <a:latin typeface="+mn-ea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/>
              <a:t>类别</a:t>
            </a:r>
            <a:r>
              <a:rPr lang="en-US" altLang="zh-CN" dirty="0"/>
              <a:t>5</a:t>
            </a:r>
            <a:r>
              <a:rPr lang="zh-CN" altLang="en-US" dirty="0"/>
              <a:t>：后方避让提醒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24AE2A4-3D77-4F5B-AF33-CC43FA1D7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89" y="2072574"/>
            <a:ext cx="7203831" cy="4174263"/>
          </a:xfrm>
          <a:prstGeom prst="rect">
            <a:avLst/>
          </a:prstGeom>
          <a:ln w="15875">
            <a:solidFill>
              <a:srgbClr val="5C307D"/>
            </a:solidFill>
          </a:ln>
        </p:spPr>
      </p:pic>
    </p:spTree>
    <p:extLst>
      <p:ext uri="{BB962C8B-B14F-4D97-AF65-F5344CB8AC3E}">
        <p14:creationId xmlns:p14="http://schemas.microsoft.com/office/powerpoint/2010/main" val="1840916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——K</a:t>
            </a:r>
            <a:r>
              <a:rPr lang="zh-CN" altLang="en-US" dirty="0"/>
              <a:t>均值聚类</a:t>
            </a:r>
          </a:p>
        </p:txBody>
      </p:sp>
      <p:sp>
        <p:nvSpPr>
          <p:cNvPr id="16" name="AutoShape 4"/>
          <p:cNvSpPr>
            <a:spLocks noChangeArrowheads="1"/>
          </p:cNvSpPr>
          <p:nvPr/>
        </p:nvSpPr>
        <p:spPr bwMode="auto">
          <a:xfrm rot="809687">
            <a:off x="5867400" y="185228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auto">
          <a:xfrm rot="809687">
            <a:off x="5105400" y="116648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 rot="809687">
            <a:off x="5334000" y="269048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9" name="AutoShape 8"/>
          <p:cNvSpPr>
            <a:spLocks noChangeArrowheads="1"/>
          </p:cNvSpPr>
          <p:nvPr/>
        </p:nvSpPr>
        <p:spPr bwMode="auto">
          <a:xfrm rot="809687">
            <a:off x="5410200" y="383348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0" name="AutoShape 9"/>
          <p:cNvSpPr>
            <a:spLocks noChangeArrowheads="1"/>
          </p:cNvSpPr>
          <p:nvPr/>
        </p:nvSpPr>
        <p:spPr bwMode="auto">
          <a:xfrm rot="809687">
            <a:off x="7315200" y="421448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1" name="AutoShape 10"/>
          <p:cNvSpPr>
            <a:spLocks noChangeArrowheads="1"/>
          </p:cNvSpPr>
          <p:nvPr/>
        </p:nvSpPr>
        <p:spPr bwMode="auto">
          <a:xfrm rot="809687">
            <a:off x="7010400" y="276668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2" name="AutoShape 11"/>
          <p:cNvSpPr>
            <a:spLocks noChangeArrowheads="1"/>
          </p:cNvSpPr>
          <p:nvPr/>
        </p:nvSpPr>
        <p:spPr bwMode="auto">
          <a:xfrm rot="809687">
            <a:off x="8763000" y="444308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AutoShape 12"/>
          <p:cNvSpPr>
            <a:spLocks noChangeArrowheads="1"/>
          </p:cNvSpPr>
          <p:nvPr/>
        </p:nvSpPr>
        <p:spPr bwMode="auto">
          <a:xfrm rot="809687">
            <a:off x="8080375" y="4895523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4" name="AutoShape 13"/>
          <p:cNvSpPr>
            <a:spLocks noChangeArrowheads="1"/>
          </p:cNvSpPr>
          <p:nvPr/>
        </p:nvSpPr>
        <p:spPr bwMode="auto">
          <a:xfrm rot="809687">
            <a:off x="4038600" y="322388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5" name="AutoShape 30"/>
          <p:cNvSpPr>
            <a:spLocks noChangeArrowheads="1"/>
          </p:cNvSpPr>
          <p:nvPr/>
        </p:nvSpPr>
        <p:spPr bwMode="auto">
          <a:xfrm rot="809687">
            <a:off x="8534400" y="383348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6" name="AutoShape 31"/>
          <p:cNvSpPr>
            <a:spLocks noChangeArrowheads="1"/>
          </p:cNvSpPr>
          <p:nvPr/>
        </p:nvSpPr>
        <p:spPr bwMode="auto">
          <a:xfrm rot="809687">
            <a:off x="6324600" y="459548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7" name="AutoShape 32"/>
          <p:cNvSpPr>
            <a:spLocks noChangeArrowheads="1"/>
          </p:cNvSpPr>
          <p:nvPr/>
        </p:nvSpPr>
        <p:spPr bwMode="auto">
          <a:xfrm rot="809687">
            <a:off x="6477000" y="360488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8" name="AutoShape 33"/>
          <p:cNvSpPr>
            <a:spLocks noChangeArrowheads="1"/>
          </p:cNvSpPr>
          <p:nvPr/>
        </p:nvSpPr>
        <p:spPr bwMode="auto">
          <a:xfrm rot="809687">
            <a:off x="7315200" y="512888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9" name="AutoShape 34"/>
          <p:cNvSpPr>
            <a:spLocks noChangeArrowheads="1"/>
          </p:cNvSpPr>
          <p:nvPr/>
        </p:nvSpPr>
        <p:spPr bwMode="auto">
          <a:xfrm rot="809687">
            <a:off x="3886200" y="185228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30" name="AutoShape 35"/>
          <p:cNvSpPr>
            <a:spLocks noChangeArrowheads="1"/>
          </p:cNvSpPr>
          <p:nvPr/>
        </p:nvSpPr>
        <p:spPr bwMode="auto">
          <a:xfrm rot="809687">
            <a:off x="4492625" y="406684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31" name="AutoShape 36"/>
          <p:cNvSpPr>
            <a:spLocks noChangeArrowheads="1"/>
          </p:cNvSpPr>
          <p:nvPr/>
        </p:nvSpPr>
        <p:spPr bwMode="auto">
          <a:xfrm rot="809687">
            <a:off x="3425825" y="460024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32" name="AutoShape 37"/>
          <p:cNvSpPr>
            <a:spLocks noChangeArrowheads="1"/>
          </p:cNvSpPr>
          <p:nvPr/>
        </p:nvSpPr>
        <p:spPr bwMode="auto">
          <a:xfrm rot="809687">
            <a:off x="4873625" y="482884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33" name="AutoShape 38"/>
          <p:cNvSpPr>
            <a:spLocks noChangeArrowheads="1"/>
          </p:cNvSpPr>
          <p:nvPr/>
        </p:nvSpPr>
        <p:spPr bwMode="auto">
          <a:xfrm rot="809687">
            <a:off x="4191000" y="528128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34" name="AutoShape 39"/>
          <p:cNvSpPr>
            <a:spLocks noChangeArrowheads="1"/>
          </p:cNvSpPr>
          <p:nvPr/>
        </p:nvSpPr>
        <p:spPr bwMode="auto">
          <a:xfrm rot="809687">
            <a:off x="3505200" y="360488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35" name="Line 40"/>
          <p:cNvSpPr>
            <a:spLocks noChangeShapeType="1"/>
          </p:cNvSpPr>
          <p:nvPr/>
        </p:nvSpPr>
        <p:spPr bwMode="auto">
          <a:xfrm flipH="1" flipV="1">
            <a:off x="3806825" y="1131888"/>
            <a:ext cx="2590800" cy="32766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6" name="Line 41"/>
          <p:cNvSpPr>
            <a:spLocks noChangeShapeType="1"/>
          </p:cNvSpPr>
          <p:nvPr/>
        </p:nvSpPr>
        <p:spPr bwMode="auto">
          <a:xfrm flipH="1">
            <a:off x="3429000" y="3276600"/>
            <a:ext cx="6324600" cy="21336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7" name="AutoShape 42"/>
          <p:cNvSpPr>
            <a:spLocks noChangeArrowheads="1"/>
          </p:cNvSpPr>
          <p:nvPr/>
        </p:nvSpPr>
        <p:spPr bwMode="auto">
          <a:xfrm rot="809687">
            <a:off x="6096000" y="124268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38" name="Oval 43"/>
          <p:cNvSpPr>
            <a:spLocks noChangeArrowheads="1"/>
          </p:cNvSpPr>
          <p:nvPr/>
        </p:nvSpPr>
        <p:spPr bwMode="black">
          <a:xfrm>
            <a:off x="5791200" y="2209800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黑体" pitchFamily="2" charset="-122"/>
            </a:endParaRPr>
          </a:p>
        </p:txBody>
      </p:sp>
      <p:sp>
        <p:nvSpPr>
          <p:cNvPr id="39" name="Oval 44"/>
          <p:cNvSpPr>
            <a:spLocks noChangeArrowheads="1"/>
          </p:cNvSpPr>
          <p:nvPr/>
        </p:nvSpPr>
        <p:spPr bwMode="black">
          <a:xfrm>
            <a:off x="6934200" y="4800600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黑体" pitchFamily="2" charset="-122"/>
            </a:endParaRPr>
          </a:p>
        </p:txBody>
      </p:sp>
      <p:sp>
        <p:nvSpPr>
          <p:cNvPr id="40" name="Oval 45"/>
          <p:cNvSpPr>
            <a:spLocks noChangeArrowheads="1"/>
          </p:cNvSpPr>
          <p:nvPr/>
        </p:nvSpPr>
        <p:spPr bwMode="black">
          <a:xfrm>
            <a:off x="4191000" y="3581400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黑体" pitchFamily="2" charset="-122"/>
            </a:endParaRPr>
          </a:p>
        </p:txBody>
      </p:sp>
      <p:graphicFrame>
        <p:nvGraphicFramePr>
          <p:cNvPr id="53" name="Object 46"/>
          <p:cNvGraphicFramePr>
            <a:graphicFrameLocks noChangeAspect="1"/>
          </p:cNvGraphicFramePr>
          <p:nvPr/>
        </p:nvGraphicFramePr>
        <p:xfrm>
          <a:off x="7086601" y="1447800"/>
          <a:ext cx="8493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80" name="Equation" r:id="rId3" imgW="104714" imgH="133514" progId="Equation.3">
                  <p:embed/>
                </p:oleObj>
              </mc:Choice>
              <mc:Fallback>
                <p:oleObj name="Equation" r:id="rId3" imgW="104714" imgH="133514" progId="Equation.3">
                  <p:embed/>
                  <p:pic>
                    <p:nvPicPr>
                      <p:cNvPr id="53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086601" y="1447800"/>
                        <a:ext cx="84931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48"/>
          <p:cNvGraphicFramePr>
            <a:graphicFrameLocks noChangeAspect="1"/>
          </p:cNvGraphicFramePr>
          <p:nvPr/>
        </p:nvGraphicFramePr>
        <p:xfrm>
          <a:off x="8458201" y="5257800"/>
          <a:ext cx="906463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81" name="Equation" r:id="rId5" imgW="114546" imgH="142875" progId="Equation.3">
                  <p:embed/>
                </p:oleObj>
              </mc:Choice>
              <mc:Fallback>
                <p:oleObj name="Equation" r:id="rId5" imgW="114546" imgH="142875" progId="Equation.3">
                  <p:embed/>
                  <p:pic>
                    <p:nvPicPr>
                      <p:cNvPr id="54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8458201" y="5257800"/>
                        <a:ext cx="906463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49"/>
          <p:cNvGraphicFramePr>
            <a:graphicFrameLocks noChangeAspect="1"/>
          </p:cNvGraphicFramePr>
          <p:nvPr/>
        </p:nvGraphicFramePr>
        <p:xfrm>
          <a:off x="2640014" y="2743200"/>
          <a:ext cx="9048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82" name="Equation" r:id="rId7" imgW="114546" imgH="133514" progId="Equation.DSMT4">
                  <p:embed/>
                </p:oleObj>
              </mc:Choice>
              <mc:Fallback>
                <p:oleObj name="Equation" r:id="rId7" imgW="114546" imgH="133514" progId="Equation.DSMT4">
                  <p:embed/>
                  <p:pic>
                    <p:nvPicPr>
                      <p:cNvPr id="55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640014" y="2743200"/>
                        <a:ext cx="90487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0"/>
          <p:cNvGraphicFramePr>
            <a:graphicFrameLocks noChangeAspect="1"/>
          </p:cNvGraphicFramePr>
          <p:nvPr/>
        </p:nvGraphicFramePr>
        <p:xfrm>
          <a:off x="5029200" y="1676400"/>
          <a:ext cx="6223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83" name="Equation" r:id="rId9" imgW="57027" imgH="133514" progId="Equation.3">
                  <p:embed/>
                </p:oleObj>
              </mc:Choice>
              <mc:Fallback>
                <p:oleObj name="Equation" r:id="rId9" imgW="57027" imgH="133514" progId="Equation.3">
                  <p:embed/>
                  <p:pic>
                    <p:nvPicPr>
                      <p:cNvPr id="56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029200" y="1676400"/>
                        <a:ext cx="6223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1"/>
          <p:cNvGraphicFramePr>
            <a:graphicFrameLocks noChangeAspect="1"/>
          </p:cNvGraphicFramePr>
          <p:nvPr/>
        </p:nvGraphicFramePr>
        <p:xfrm>
          <a:off x="4592638" y="3124200"/>
          <a:ext cx="73501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84" name="Equation" r:id="rId11" imgW="76200" imgH="133514" progId="Equation.3">
                  <p:embed/>
                </p:oleObj>
              </mc:Choice>
              <mc:Fallback>
                <p:oleObj name="Equation" r:id="rId11" imgW="76200" imgH="133514" progId="Equation.3">
                  <p:embed/>
                  <p:pic>
                    <p:nvPicPr>
                      <p:cNvPr id="57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592638" y="3124200"/>
                        <a:ext cx="73501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2"/>
          <p:cNvGraphicFramePr>
            <a:graphicFrameLocks noChangeAspect="1"/>
          </p:cNvGraphicFramePr>
          <p:nvPr/>
        </p:nvGraphicFramePr>
        <p:xfrm>
          <a:off x="6296025" y="4848225"/>
          <a:ext cx="679450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85" name="Equation" r:id="rId13" imgW="66859" imgH="142875" progId="Equation.3">
                  <p:embed/>
                </p:oleObj>
              </mc:Choice>
              <mc:Fallback>
                <p:oleObj name="Equation" r:id="rId13" imgW="66859" imgH="142875" progId="Equation.3">
                  <p:embed/>
                  <p:pic>
                    <p:nvPicPr>
                      <p:cNvPr id="58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296025" y="4848225"/>
                        <a:ext cx="679450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tangle 10"/>
          <p:cNvSpPr>
            <a:spLocks noChangeArrowheads="1"/>
          </p:cNvSpPr>
          <p:nvPr/>
        </p:nvSpPr>
        <p:spPr bwMode="black">
          <a:xfrm>
            <a:off x="8078788" y="1816100"/>
            <a:ext cx="2513012" cy="954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  <a:defRPr/>
            </a:pPr>
            <a:r>
              <a:rPr kumimoji="1" lang="en-US" altLang="zh-CN" sz="2800" dirty="0">
                <a:solidFill>
                  <a:schemeClr val="tx1"/>
                </a:solidFill>
                <a:latin typeface="+mn-ea"/>
              </a:rPr>
              <a:t>1. </a:t>
            </a:r>
            <a:r>
              <a:rPr kumimoji="1" lang="zh-CN" altLang="en-US" sz="2800" dirty="0">
                <a:solidFill>
                  <a:schemeClr val="tx1"/>
                </a:solidFill>
                <a:latin typeface="+mn-ea"/>
              </a:rPr>
              <a:t>确定了初始中心点</a:t>
            </a:r>
          </a:p>
        </p:txBody>
      </p:sp>
    </p:spTree>
    <p:extLst>
      <p:ext uri="{BB962C8B-B14F-4D97-AF65-F5344CB8AC3E}">
        <p14:creationId xmlns:p14="http://schemas.microsoft.com/office/powerpoint/2010/main" val="152535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——K</a:t>
            </a:r>
            <a:r>
              <a:rPr lang="zh-CN" altLang="en-US" dirty="0"/>
              <a:t>均值聚类</a:t>
            </a:r>
          </a:p>
        </p:txBody>
      </p:sp>
      <p:graphicFrame>
        <p:nvGraphicFramePr>
          <p:cNvPr id="41" name="Object 9"/>
          <p:cNvGraphicFramePr>
            <a:graphicFrameLocks noChangeAspect="1"/>
          </p:cNvGraphicFramePr>
          <p:nvPr/>
        </p:nvGraphicFramePr>
        <p:xfrm>
          <a:off x="5095875" y="1860551"/>
          <a:ext cx="3248026" cy="835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50" name="Equation" r:id="rId3" imgW="1002960" imgH="228600" progId="Equation.DSMT4">
                  <p:embed/>
                </p:oleObj>
              </mc:Choice>
              <mc:Fallback>
                <p:oleObj name="Equation" r:id="rId3" imgW="1002960" imgH="228600" progId="Equation.DSMT4">
                  <p:embed/>
                  <p:pic>
                    <p:nvPicPr>
                      <p:cNvPr id="4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095875" y="1860551"/>
                        <a:ext cx="3248026" cy="8359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10"/>
          <p:cNvSpPr>
            <a:spLocks noChangeArrowheads="1"/>
          </p:cNvSpPr>
          <p:nvPr/>
        </p:nvSpPr>
        <p:spPr bwMode="black">
          <a:xfrm>
            <a:off x="2667000" y="1295401"/>
            <a:ext cx="541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然后确定一个新的分类</a:t>
            </a:r>
          </a:p>
        </p:txBody>
      </p:sp>
      <p:graphicFrame>
        <p:nvGraphicFramePr>
          <p:cNvPr id="43" name="Object 11"/>
          <p:cNvGraphicFramePr>
            <a:graphicFrameLocks noChangeAspect="1"/>
          </p:cNvGraphicFramePr>
          <p:nvPr/>
        </p:nvGraphicFramePr>
        <p:xfrm>
          <a:off x="3825876" y="3052466"/>
          <a:ext cx="5238793" cy="1634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51" name="Equation" r:id="rId5" imgW="2031840" imgH="596880" progId="Equation.DSMT4">
                  <p:embed/>
                </p:oleObj>
              </mc:Choice>
              <mc:Fallback>
                <p:oleObj name="Equation" r:id="rId5" imgW="2031840" imgH="596880" progId="Equation.DSMT4">
                  <p:embed/>
                  <p:pic>
                    <p:nvPicPr>
                      <p:cNvPr id="4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825876" y="3052466"/>
                        <a:ext cx="5238793" cy="16343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12"/>
          <p:cNvSpPr>
            <a:spLocks noChangeArrowheads="1"/>
          </p:cNvSpPr>
          <p:nvPr/>
        </p:nvSpPr>
        <p:spPr bwMode="black">
          <a:xfrm>
            <a:off x="2667000" y="2590801"/>
            <a:ext cx="175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其中</a:t>
            </a:r>
          </a:p>
        </p:txBody>
      </p:sp>
      <p:sp>
        <p:nvSpPr>
          <p:cNvPr id="45" name="Rectangle 10"/>
          <p:cNvSpPr>
            <a:spLocks noChangeArrowheads="1"/>
          </p:cNvSpPr>
          <p:nvPr/>
        </p:nvSpPr>
        <p:spPr bwMode="black">
          <a:xfrm>
            <a:off x="2971071" y="5106256"/>
            <a:ext cx="62515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eaLnBrk="0" hangingPunct="0">
              <a:spcBef>
                <a:spcPct val="50000"/>
              </a:spcBef>
              <a:defRPr/>
            </a:pPr>
            <a:r>
              <a:rPr kumimoji="1" lang="zh-CN" altLang="en-US" sz="2400" dirty="0">
                <a:solidFill>
                  <a:schemeClr val="tx1"/>
                </a:solidFill>
                <a:latin typeface="+mn-ea"/>
              </a:rPr>
              <a:t>也就是说新的分类中每个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</a:rPr>
              <a:t>x(t) 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</a:rPr>
              <a:t>都距离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</a:rPr>
              <a:t>c</a:t>
            </a:r>
            <a:r>
              <a:rPr kumimoji="1" lang="en-US" altLang="zh-CN" sz="1600" dirty="0">
                <a:solidFill>
                  <a:schemeClr val="tx1"/>
                </a:solidFill>
                <a:latin typeface="+mn-ea"/>
              </a:rPr>
              <a:t>i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</a:rPr>
              <a:t>更近！</a:t>
            </a:r>
          </a:p>
        </p:txBody>
      </p:sp>
    </p:spTree>
    <p:extLst>
      <p:ext uri="{BB962C8B-B14F-4D97-AF65-F5344CB8AC3E}">
        <p14:creationId xmlns:p14="http://schemas.microsoft.com/office/powerpoint/2010/main" val="251800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——K</a:t>
            </a:r>
            <a:r>
              <a:rPr lang="zh-CN" altLang="en-US" dirty="0"/>
              <a:t>均值聚类</a:t>
            </a:r>
          </a:p>
        </p:txBody>
      </p:sp>
      <p:sp>
        <p:nvSpPr>
          <p:cNvPr id="11" name="AutoShape 1026"/>
          <p:cNvSpPr>
            <a:spLocks noChangeArrowheads="1"/>
          </p:cNvSpPr>
          <p:nvPr/>
        </p:nvSpPr>
        <p:spPr bwMode="auto">
          <a:xfrm rot="809687">
            <a:off x="5476875" y="175373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2" name="AutoShape 1027"/>
          <p:cNvSpPr>
            <a:spLocks noChangeArrowheads="1"/>
          </p:cNvSpPr>
          <p:nvPr/>
        </p:nvSpPr>
        <p:spPr bwMode="auto">
          <a:xfrm rot="809687">
            <a:off x="4714875" y="106793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3" name="AutoShape 1028"/>
          <p:cNvSpPr>
            <a:spLocks noChangeArrowheads="1"/>
          </p:cNvSpPr>
          <p:nvPr/>
        </p:nvSpPr>
        <p:spPr bwMode="auto">
          <a:xfrm rot="809687">
            <a:off x="4943475" y="259193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4" name="AutoShape 1029"/>
          <p:cNvSpPr>
            <a:spLocks noChangeArrowheads="1"/>
          </p:cNvSpPr>
          <p:nvPr/>
        </p:nvSpPr>
        <p:spPr bwMode="auto">
          <a:xfrm rot="809687">
            <a:off x="5019675" y="373493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5" name="AutoShape 1030"/>
          <p:cNvSpPr>
            <a:spLocks noChangeArrowheads="1"/>
          </p:cNvSpPr>
          <p:nvPr/>
        </p:nvSpPr>
        <p:spPr bwMode="auto">
          <a:xfrm rot="809687">
            <a:off x="6924675" y="411593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6" name="AutoShape 1031"/>
          <p:cNvSpPr>
            <a:spLocks noChangeArrowheads="1"/>
          </p:cNvSpPr>
          <p:nvPr/>
        </p:nvSpPr>
        <p:spPr bwMode="auto">
          <a:xfrm rot="809687">
            <a:off x="6619875" y="266813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7" name="AutoShape 1032"/>
          <p:cNvSpPr>
            <a:spLocks noChangeArrowheads="1"/>
          </p:cNvSpPr>
          <p:nvPr/>
        </p:nvSpPr>
        <p:spPr bwMode="auto">
          <a:xfrm rot="809687">
            <a:off x="8372475" y="434453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8" name="AutoShape 1033"/>
          <p:cNvSpPr>
            <a:spLocks noChangeArrowheads="1"/>
          </p:cNvSpPr>
          <p:nvPr/>
        </p:nvSpPr>
        <p:spPr bwMode="auto">
          <a:xfrm rot="809687">
            <a:off x="7689850" y="4796976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9" name="AutoShape 1034"/>
          <p:cNvSpPr>
            <a:spLocks noChangeArrowheads="1"/>
          </p:cNvSpPr>
          <p:nvPr/>
        </p:nvSpPr>
        <p:spPr bwMode="auto">
          <a:xfrm rot="809687">
            <a:off x="3648075" y="312533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0" name="AutoShape 1035"/>
          <p:cNvSpPr>
            <a:spLocks noChangeArrowheads="1"/>
          </p:cNvSpPr>
          <p:nvPr/>
        </p:nvSpPr>
        <p:spPr bwMode="auto">
          <a:xfrm rot="809687">
            <a:off x="8143875" y="373493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1" name="AutoShape 1036"/>
          <p:cNvSpPr>
            <a:spLocks noChangeArrowheads="1"/>
          </p:cNvSpPr>
          <p:nvPr/>
        </p:nvSpPr>
        <p:spPr bwMode="auto">
          <a:xfrm rot="809687">
            <a:off x="5934075" y="449693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2" name="AutoShape 1037"/>
          <p:cNvSpPr>
            <a:spLocks noChangeArrowheads="1"/>
          </p:cNvSpPr>
          <p:nvPr/>
        </p:nvSpPr>
        <p:spPr bwMode="auto">
          <a:xfrm rot="809687">
            <a:off x="6086475" y="350633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AutoShape 1038"/>
          <p:cNvSpPr>
            <a:spLocks noChangeArrowheads="1"/>
          </p:cNvSpPr>
          <p:nvPr/>
        </p:nvSpPr>
        <p:spPr bwMode="auto">
          <a:xfrm rot="809687">
            <a:off x="6924675" y="503033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4" name="AutoShape 1039"/>
          <p:cNvSpPr>
            <a:spLocks noChangeArrowheads="1"/>
          </p:cNvSpPr>
          <p:nvPr/>
        </p:nvSpPr>
        <p:spPr bwMode="auto">
          <a:xfrm rot="809687">
            <a:off x="3495675" y="175373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5" name="AutoShape 1040"/>
          <p:cNvSpPr>
            <a:spLocks noChangeArrowheads="1"/>
          </p:cNvSpPr>
          <p:nvPr/>
        </p:nvSpPr>
        <p:spPr bwMode="auto">
          <a:xfrm rot="809687">
            <a:off x="4102100" y="3968301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6" name="AutoShape 1041"/>
          <p:cNvSpPr>
            <a:spLocks noChangeArrowheads="1"/>
          </p:cNvSpPr>
          <p:nvPr/>
        </p:nvSpPr>
        <p:spPr bwMode="auto">
          <a:xfrm rot="809687">
            <a:off x="3035300" y="4501701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7" name="AutoShape 1042"/>
          <p:cNvSpPr>
            <a:spLocks noChangeArrowheads="1"/>
          </p:cNvSpPr>
          <p:nvPr/>
        </p:nvSpPr>
        <p:spPr bwMode="auto">
          <a:xfrm rot="809687">
            <a:off x="4483100" y="4730301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8" name="AutoShape 1043"/>
          <p:cNvSpPr>
            <a:spLocks noChangeArrowheads="1"/>
          </p:cNvSpPr>
          <p:nvPr/>
        </p:nvSpPr>
        <p:spPr bwMode="auto">
          <a:xfrm rot="809687">
            <a:off x="3800475" y="518273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9" name="AutoShape 1044"/>
          <p:cNvSpPr>
            <a:spLocks noChangeArrowheads="1"/>
          </p:cNvSpPr>
          <p:nvPr/>
        </p:nvSpPr>
        <p:spPr bwMode="auto">
          <a:xfrm rot="809687">
            <a:off x="3114675" y="350633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30" name="AutoShape 1047"/>
          <p:cNvSpPr>
            <a:spLocks noChangeArrowheads="1"/>
          </p:cNvSpPr>
          <p:nvPr/>
        </p:nvSpPr>
        <p:spPr bwMode="auto">
          <a:xfrm rot="809687">
            <a:off x="5705475" y="114413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31" name="Oval 1048"/>
          <p:cNvSpPr>
            <a:spLocks noChangeArrowheads="1"/>
          </p:cNvSpPr>
          <p:nvPr/>
        </p:nvSpPr>
        <p:spPr bwMode="black">
          <a:xfrm>
            <a:off x="5400675" y="211125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黑体" pitchFamily="2" charset="-122"/>
            </a:endParaRPr>
          </a:p>
        </p:txBody>
      </p:sp>
      <p:sp>
        <p:nvSpPr>
          <p:cNvPr id="32" name="Oval 1049"/>
          <p:cNvSpPr>
            <a:spLocks noChangeArrowheads="1"/>
          </p:cNvSpPr>
          <p:nvPr/>
        </p:nvSpPr>
        <p:spPr bwMode="black">
          <a:xfrm>
            <a:off x="6543675" y="470205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黑体" pitchFamily="2" charset="-122"/>
            </a:endParaRPr>
          </a:p>
        </p:txBody>
      </p:sp>
      <p:sp>
        <p:nvSpPr>
          <p:cNvPr id="33" name="Oval 1050"/>
          <p:cNvSpPr>
            <a:spLocks noChangeArrowheads="1"/>
          </p:cNvSpPr>
          <p:nvPr/>
        </p:nvSpPr>
        <p:spPr bwMode="black">
          <a:xfrm>
            <a:off x="3800475" y="3482853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黑体" pitchFamily="2" charset="-122"/>
            </a:endParaRPr>
          </a:p>
        </p:txBody>
      </p:sp>
      <p:graphicFrame>
        <p:nvGraphicFramePr>
          <p:cNvPr id="34" name="Object 28"/>
          <p:cNvGraphicFramePr>
            <a:graphicFrameLocks noChangeAspect="1"/>
          </p:cNvGraphicFramePr>
          <p:nvPr/>
        </p:nvGraphicFramePr>
        <p:xfrm>
          <a:off x="6696076" y="1349253"/>
          <a:ext cx="8493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22" name="Equation" r:id="rId3" imgW="104714" imgH="133514" progId="Equation.3">
                  <p:embed/>
                </p:oleObj>
              </mc:Choice>
              <mc:Fallback>
                <p:oleObj name="Equation" r:id="rId3" imgW="104714" imgH="133514" progId="Equation.3">
                  <p:embed/>
                  <p:pic>
                    <p:nvPicPr>
                      <p:cNvPr id="34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696076" y="1349253"/>
                        <a:ext cx="84931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29"/>
          <p:cNvGraphicFramePr>
            <a:graphicFrameLocks noChangeAspect="1"/>
          </p:cNvGraphicFramePr>
          <p:nvPr/>
        </p:nvGraphicFramePr>
        <p:xfrm>
          <a:off x="7915276" y="5235453"/>
          <a:ext cx="906463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23" name="Equation" r:id="rId5" imgW="114546" imgH="142875" progId="Equation.3">
                  <p:embed/>
                </p:oleObj>
              </mc:Choice>
              <mc:Fallback>
                <p:oleObj name="Equation" r:id="rId5" imgW="114546" imgH="142875" progId="Equation.3">
                  <p:embed/>
                  <p:pic>
                    <p:nvPicPr>
                      <p:cNvPr id="35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915276" y="5235453"/>
                        <a:ext cx="906463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0"/>
          <p:cNvGraphicFramePr>
            <a:graphicFrameLocks noChangeAspect="1"/>
          </p:cNvGraphicFramePr>
          <p:nvPr/>
        </p:nvGraphicFramePr>
        <p:xfrm>
          <a:off x="2276476" y="2644653"/>
          <a:ext cx="9048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24" name="Equation" r:id="rId7" imgW="114546" imgH="133514" progId="Equation.3">
                  <p:embed/>
                </p:oleObj>
              </mc:Choice>
              <mc:Fallback>
                <p:oleObj name="Equation" r:id="rId7" imgW="114546" imgH="133514" progId="Equation.3">
                  <p:embed/>
                  <p:pic>
                    <p:nvPicPr>
                      <p:cNvPr id="36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276476" y="2644653"/>
                        <a:ext cx="90487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1"/>
          <p:cNvGraphicFramePr>
            <a:graphicFrameLocks noChangeAspect="1"/>
          </p:cNvGraphicFramePr>
          <p:nvPr/>
        </p:nvGraphicFramePr>
        <p:xfrm>
          <a:off x="4638675" y="1730253"/>
          <a:ext cx="6223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25" name="Equation" r:id="rId9" imgW="57027" imgH="133514" progId="Equation.3">
                  <p:embed/>
                </p:oleObj>
              </mc:Choice>
              <mc:Fallback>
                <p:oleObj name="Equation" r:id="rId9" imgW="57027" imgH="133514" progId="Equation.3">
                  <p:embed/>
                  <p:pic>
                    <p:nvPicPr>
                      <p:cNvPr id="37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638675" y="1730253"/>
                        <a:ext cx="6223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2"/>
          <p:cNvGraphicFramePr>
            <a:graphicFrameLocks noChangeAspect="1"/>
          </p:cNvGraphicFramePr>
          <p:nvPr/>
        </p:nvGraphicFramePr>
        <p:xfrm>
          <a:off x="4202113" y="3025653"/>
          <a:ext cx="73501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26" name="Equation" r:id="rId11" imgW="76200" imgH="133514" progId="Equation.3">
                  <p:embed/>
                </p:oleObj>
              </mc:Choice>
              <mc:Fallback>
                <p:oleObj name="Equation" r:id="rId11" imgW="76200" imgH="133514" progId="Equation.3">
                  <p:embed/>
                  <p:pic>
                    <p:nvPicPr>
                      <p:cNvPr id="38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202113" y="3025653"/>
                        <a:ext cx="73501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3"/>
          <p:cNvGraphicFramePr>
            <a:graphicFrameLocks noChangeAspect="1"/>
          </p:cNvGraphicFramePr>
          <p:nvPr/>
        </p:nvGraphicFramePr>
        <p:xfrm>
          <a:off x="5905500" y="4749678"/>
          <a:ext cx="679450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27" name="Equation" r:id="rId13" imgW="66859" imgH="142875" progId="Equation.3">
                  <p:embed/>
                </p:oleObj>
              </mc:Choice>
              <mc:Fallback>
                <p:oleObj name="Equation" r:id="rId13" imgW="66859" imgH="142875" progId="Equation.3">
                  <p:embed/>
                  <p:pic>
                    <p:nvPicPr>
                      <p:cNvPr id="39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905500" y="4749678"/>
                        <a:ext cx="679450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Line 1061"/>
          <p:cNvSpPr>
            <a:spLocks noChangeShapeType="1"/>
          </p:cNvSpPr>
          <p:nvPr/>
        </p:nvSpPr>
        <p:spPr bwMode="auto">
          <a:xfrm flipV="1">
            <a:off x="4486275" y="3863853"/>
            <a:ext cx="1066800" cy="24384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7" name="Line 1062"/>
          <p:cNvSpPr>
            <a:spLocks noChangeShapeType="1"/>
          </p:cNvSpPr>
          <p:nvPr/>
        </p:nvSpPr>
        <p:spPr bwMode="auto">
          <a:xfrm flipV="1">
            <a:off x="5553075" y="2720853"/>
            <a:ext cx="2819400" cy="11430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8" name="Line 1063"/>
          <p:cNvSpPr>
            <a:spLocks noChangeShapeType="1"/>
          </p:cNvSpPr>
          <p:nvPr/>
        </p:nvSpPr>
        <p:spPr bwMode="auto">
          <a:xfrm flipH="1" flipV="1">
            <a:off x="3571875" y="1425453"/>
            <a:ext cx="1981200" cy="243840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9" name="Rectangle 10"/>
          <p:cNvSpPr>
            <a:spLocks noChangeArrowheads="1"/>
          </p:cNvSpPr>
          <p:nvPr/>
        </p:nvSpPr>
        <p:spPr bwMode="black">
          <a:xfrm>
            <a:off x="7915276" y="1278394"/>
            <a:ext cx="25151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eaLnBrk="0" hangingPunct="0">
              <a:spcBef>
                <a:spcPct val="50000"/>
              </a:spcBef>
              <a:defRPr/>
            </a:pPr>
            <a:r>
              <a:rPr kumimoji="1" lang="en-US" altLang="zh-CN" sz="2400" dirty="0">
                <a:solidFill>
                  <a:schemeClr val="tx1"/>
                </a:solidFill>
                <a:latin typeface="+mn-ea"/>
              </a:rPr>
              <a:t>2. 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</a:rPr>
              <a:t>确定在初始中心点已知条件下的“最优”分类</a:t>
            </a:r>
          </a:p>
        </p:txBody>
      </p:sp>
    </p:spTree>
    <p:extLst>
      <p:ext uri="{BB962C8B-B14F-4D97-AF65-F5344CB8AC3E}">
        <p14:creationId xmlns:p14="http://schemas.microsoft.com/office/powerpoint/2010/main" val="403231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——K</a:t>
            </a:r>
            <a:r>
              <a:rPr lang="zh-CN" altLang="en-US" dirty="0"/>
              <a:t>均值聚类</a:t>
            </a:r>
          </a:p>
        </p:txBody>
      </p:sp>
      <p:grpSp>
        <p:nvGrpSpPr>
          <p:cNvPr id="41" name="Group 35"/>
          <p:cNvGrpSpPr>
            <a:grpSpLocks/>
          </p:cNvGrpSpPr>
          <p:nvPr/>
        </p:nvGrpSpPr>
        <p:grpSpPr bwMode="auto">
          <a:xfrm>
            <a:off x="1977590" y="940547"/>
            <a:ext cx="6761163" cy="5411789"/>
            <a:chOff x="288" y="623"/>
            <a:chExt cx="4259" cy="3409"/>
          </a:xfrm>
        </p:grpSpPr>
        <p:sp>
          <p:nvSpPr>
            <p:cNvPr id="42" name="Rectangle 15"/>
            <p:cNvSpPr>
              <a:spLocks noChangeArrowheads="1"/>
            </p:cNvSpPr>
            <p:nvPr/>
          </p:nvSpPr>
          <p:spPr bwMode="black">
            <a:xfrm>
              <a:off x="336" y="768"/>
              <a:ext cx="105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>
                  <a:solidFill>
                    <a:schemeClr val="tx1"/>
                  </a:solidFill>
                  <a:latin typeface="+mn-ea"/>
                  <a:ea typeface="+mn-ea"/>
                </a:rPr>
                <a:t>由</a:t>
              </a:r>
            </a:p>
          </p:txBody>
        </p:sp>
        <p:sp>
          <p:nvSpPr>
            <p:cNvPr id="43" name="Rectangle 18"/>
            <p:cNvSpPr>
              <a:spLocks noChangeArrowheads="1"/>
            </p:cNvSpPr>
            <p:nvPr/>
          </p:nvSpPr>
          <p:spPr bwMode="black">
            <a:xfrm>
              <a:off x="336" y="1728"/>
              <a:ext cx="86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>
                  <a:solidFill>
                    <a:schemeClr val="tx1"/>
                  </a:solidFill>
                  <a:latin typeface="+mn-ea"/>
                  <a:ea typeface="+mn-ea"/>
                </a:rPr>
                <a:t>可知</a:t>
              </a:r>
            </a:p>
          </p:txBody>
        </p:sp>
        <p:graphicFrame>
          <p:nvGraphicFramePr>
            <p:cNvPr id="44" name="Object 28"/>
            <p:cNvGraphicFramePr>
              <a:graphicFrameLocks noChangeAspect="1"/>
            </p:cNvGraphicFramePr>
            <p:nvPr/>
          </p:nvGraphicFramePr>
          <p:xfrm>
            <a:off x="1275" y="623"/>
            <a:ext cx="2712" cy="9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522" name="Equation" r:id="rId3" imgW="2031840" imgH="596880" progId="Equation.DSMT4">
                    <p:embed/>
                  </p:oleObj>
                </mc:Choice>
                <mc:Fallback>
                  <p:oleObj name="Equation" r:id="rId3" imgW="2031840" imgH="596880" progId="Equation.DSMT4">
                    <p:embed/>
                    <p:pic>
                      <p:nvPicPr>
                        <p:cNvPr id="44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275" y="623"/>
                          <a:ext cx="2712" cy="9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29"/>
            <p:cNvGraphicFramePr>
              <a:graphicFrameLocks noChangeAspect="1"/>
            </p:cNvGraphicFramePr>
            <p:nvPr/>
          </p:nvGraphicFramePr>
          <p:xfrm>
            <a:off x="1564" y="1564"/>
            <a:ext cx="2218" cy="1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523" name="Equation" r:id="rId5" imgW="1854000" imgH="914400" progId="Equation.DSMT4">
                    <p:embed/>
                  </p:oleObj>
                </mc:Choice>
                <mc:Fallback>
                  <p:oleObj name="Equation" r:id="rId5" imgW="1854000" imgH="914400" progId="Equation.DSMT4">
                    <p:embed/>
                    <p:pic>
                      <p:nvPicPr>
                        <p:cNvPr id="45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564" y="1564"/>
                          <a:ext cx="2218" cy="11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30"/>
            <p:cNvGraphicFramePr>
              <a:graphicFrameLocks noChangeAspect="1"/>
            </p:cNvGraphicFramePr>
            <p:nvPr/>
          </p:nvGraphicFramePr>
          <p:xfrm>
            <a:off x="1392" y="2872"/>
            <a:ext cx="2387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524" name="Equation" r:id="rId7" imgW="1358640" imgH="228600" progId="Equation.DSMT4">
                    <p:embed/>
                  </p:oleObj>
                </mc:Choice>
                <mc:Fallback>
                  <p:oleObj name="Equation" r:id="rId7" imgW="1358640" imgH="228600" progId="Equation.DSMT4">
                    <p:embed/>
                    <p:pic>
                      <p:nvPicPr>
                        <p:cNvPr id="5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392" y="2872"/>
                          <a:ext cx="2387" cy="4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Rectangle 31"/>
            <p:cNvSpPr>
              <a:spLocks noChangeArrowheads="1"/>
            </p:cNvSpPr>
            <p:nvPr/>
          </p:nvSpPr>
          <p:spPr bwMode="black">
            <a:xfrm>
              <a:off x="288" y="2928"/>
              <a:ext cx="134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>
                  <a:solidFill>
                    <a:schemeClr val="tx1"/>
                  </a:solidFill>
                  <a:latin typeface="+mn-ea"/>
                  <a:ea typeface="+mn-ea"/>
                </a:rPr>
                <a:t>又因为</a:t>
              </a:r>
            </a:p>
          </p:txBody>
        </p:sp>
        <p:sp>
          <p:nvSpPr>
            <p:cNvPr id="52" name="Rectangle 32"/>
            <p:cNvSpPr>
              <a:spLocks noChangeArrowheads="1"/>
            </p:cNvSpPr>
            <p:nvPr/>
          </p:nvSpPr>
          <p:spPr bwMode="black">
            <a:xfrm>
              <a:off x="288" y="3456"/>
              <a:ext cx="115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>
                  <a:solidFill>
                    <a:schemeClr val="tx1"/>
                  </a:solidFill>
                  <a:latin typeface="+mn-ea"/>
                  <a:ea typeface="+mn-ea"/>
                </a:rPr>
                <a:t>所以</a:t>
              </a:r>
            </a:p>
          </p:txBody>
        </p:sp>
        <p:graphicFrame>
          <p:nvGraphicFramePr>
            <p:cNvPr id="53" name="Object 33"/>
            <p:cNvGraphicFramePr>
              <a:graphicFrameLocks noChangeAspect="1"/>
            </p:cNvGraphicFramePr>
            <p:nvPr/>
          </p:nvGraphicFramePr>
          <p:xfrm>
            <a:off x="902" y="3259"/>
            <a:ext cx="3645" cy="7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525" name="Equation" r:id="rId9" imgW="2387520" imgH="457200" progId="Equation.DSMT4">
                    <p:embed/>
                  </p:oleObj>
                </mc:Choice>
                <mc:Fallback>
                  <p:oleObj name="Equation" r:id="rId9" imgW="2387520" imgH="457200" progId="Equation.DSMT4">
                    <p:embed/>
                    <p:pic>
                      <p:nvPicPr>
                        <p:cNvPr id="53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902" y="3259"/>
                          <a:ext cx="3645" cy="7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4" name="云形 53"/>
          <p:cNvSpPr/>
          <p:nvPr/>
        </p:nvSpPr>
        <p:spPr bwMode="auto">
          <a:xfrm>
            <a:off x="8683189" y="3899646"/>
            <a:ext cx="1524000" cy="1509712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dirty="0">
                <a:latin typeface="+mn-ea"/>
              </a:rPr>
              <a:t>回忆向量分类的准则</a:t>
            </a:r>
          </a:p>
        </p:txBody>
      </p:sp>
    </p:spTree>
    <p:extLst>
      <p:ext uri="{BB962C8B-B14F-4D97-AF65-F5344CB8AC3E}">
        <p14:creationId xmlns:p14="http://schemas.microsoft.com/office/powerpoint/2010/main" val="386980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——K</a:t>
            </a:r>
            <a:r>
              <a:rPr lang="zh-CN" altLang="en-US" dirty="0"/>
              <a:t>均值聚类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black">
          <a:xfrm>
            <a:off x="2133600" y="1219201"/>
            <a:ext cx="4343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另外</a:t>
            </a: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对于优化问题</a:t>
            </a: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3868738" y="1749426"/>
          <a:ext cx="4143744" cy="959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84" name="Equation" r:id="rId3" imgW="1498320" imgH="342720" progId="Equation.DSMT4">
                  <p:embed/>
                </p:oleObj>
              </mc:Choice>
              <mc:Fallback>
                <p:oleObj name="Equation" r:id="rId3" imgW="1498320" imgH="342720" progId="Equation.DSMT4">
                  <p:embed/>
                  <p:pic>
                    <p:nvPicPr>
                      <p:cNvPr id="1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868738" y="1749426"/>
                        <a:ext cx="4143744" cy="959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5"/>
          <p:cNvSpPr>
            <a:spLocks noChangeArrowheads="1"/>
          </p:cNvSpPr>
          <p:nvPr/>
        </p:nvSpPr>
        <p:spPr bwMode="black">
          <a:xfrm>
            <a:off x="2209800" y="3124201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由于</a:t>
            </a:r>
          </a:p>
        </p:txBody>
      </p:sp>
      <p:graphicFrame>
        <p:nvGraphicFramePr>
          <p:cNvPr id="18" name="Object 4"/>
          <p:cNvGraphicFramePr>
            <a:graphicFrameLocks noChangeAspect="1"/>
          </p:cNvGraphicFramePr>
          <p:nvPr/>
        </p:nvGraphicFramePr>
        <p:xfrm>
          <a:off x="3487738" y="2854325"/>
          <a:ext cx="5389040" cy="1565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85" name="Equation" r:id="rId5" imgW="2425680" imgH="622080" progId="Equation.DSMT4">
                  <p:embed/>
                </p:oleObj>
              </mc:Choice>
              <mc:Fallback>
                <p:oleObj name="Equation" r:id="rId5" imgW="2425680" imgH="622080" progId="Equation.DSMT4">
                  <p:embed/>
                  <p:pic>
                    <p:nvPicPr>
                      <p:cNvPr id="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487738" y="2854325"/>
                        <a:ext cx="5389040" cy="15656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7"/>
          <p:cNvSpPr>
            <a:spLocks noChangeArrowheads="1"/>
          </p:cNvSpPr>
          <p:nvPr/>
        </p:nvSpPr>
        <p:spPr bwMode="black">
          <a:xfrm>
            <a:off x="2133600" y="5181601"/>
            <a:ext cx="3048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所以最优解为</a:t>
            </a:r>
          </a:p>
        </p:txBody>
      </p:sp>
      <p:graphicFrame>
        <p:nvGraphicFramePr>
          <p:cNvPr id="20" name="Object 5"/>
          <p:cNvGraphicFramePr>
            <a:graphicFrameLocks noChangeAspect="1"/>
          </p:cNvGraphicFramePr>
          <p:nvPr/>
        </p:nvGraphicFramePr>
        <p:xfrm>
          <a:off x="4107701" y="4840289"/>
          <a:ext cx="3475665" cy="1108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86" name="Equation" r:id="rId7" imgW="1295280" imgH="393480" progId="Equation.DSMT4">
                  <p:embed/>
                </p:oleObj>
              </mc:Choice>
              <mc:Fallback>
                <p:oleObj name="Equation" r:id="rId7" imgW="1295280" imgH="393480" progId="Equation.DSMT4">
                  <p:embed/>
                  <p:pic>
                    <p:nvPicPr>
                      <p:cNvPr id="2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107701" y="4840289"/>
                        <a:ext cx="3475665" cy="11087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0"/>
          <p:cNvSpPr>
            <a:spLocks noChangeArrowheads="1"/>
          </p:cNvSpPr>
          <p:nvPr/>
        </p:nvSpPr>
        <p:spPr bwMode="black">
          <a:xfrm>
            <a:off x="8012482" y="4827658"/>
            <a:ext cx="241752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eaLnBrk="0" hangingPunct="0">
              <a:spcBef>
                <a:spcPct val="50000"/>
              </a:spcBef>
              <a:defRPr/>
            </a:pPr>
            <a:r>
              <a:rPr kumimoji="1" lang="en-US" altLang="zh-CN" sz="2400" dirty="0">
                <a:solidFill>
                  <a:schemeClr val="tx1"/>
                </a:solidFill>
                <a:latin typeface="+mn-ea"/>
              </a:rPr>
              <a:t>3. 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</a:rPr>
              <a:t>即最优解应该是该类的中心。</a:t>
            </a:r>
          </a:p>
        </p:txBody>
      </p:sp>
    </p:spTree>
    <p:extLst>
      <p:ext uri="{BB962C8B-B14F-4D97-AF65-F5344CB8AC3E}">
        <p14:creationId xmlns:p14="http://schemas.microsoft.com/office/powerpoint/2010/main" val="204933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——K</a:t>
            </a:r>
            <a:r>
              <a:rPr lang="zh-CN" altLang="en-US" dirty="0"/>
              <a:t>均值聚类</a:t>
            </a:r>
          </a:p>
        </p:txBody>
      </p:sp>
      <p:grpSp>
        <p:nvGrpSpPr>
          <p:cNvPr id="12" name="Group 16"/>
          <p:cNvGrpSpPr>
            <a:grpSpLocks/>
          </p:cNvGrpSpPr>
          <p:nvPr/>
        </p:nvGrpSpPr>
        <p:grpSpPr bwMode="auto">
          <a:xfrm>
            <a:off x="2209800" y="1217613"/>
            <a:ext cx="7124700" cy="4811713"/>
            <a:chOff x="432" y="767"/>
            <a:chExt cx="4488" cy="3031"/>
          </a:xfrm>
        </p:grpSpPr>
        <p:graphicFrame>
          <p:nvGraphicFramePr>
            <p:cNvPr id="13" name="Object 10"/>
            <p:cNvGraphicFramePr>
              <a:graphicFrameLocks noChangeAspect="1"/>
            </p:cNvGraphicFramePr>
            <p:nvPr/>
          </p:nvGraphicFramePr>
          <p:xfrm>
            <a:off x="1325" y="767"/>
            <a:ext cx="3595" cy="18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508" name="Equation" r:id="rId3" imgW="2895480" imgH="1371600" progId="Equation.DSMT4">
                    <p:embed/>
                  </p:oleObj>
                </mc:Choice>
                <mc:Fallback>
                  <p:oleObj name="Equation" r:id="rId3" imgW="2895480" imgH="1371600" progId="Equation.DSMT4">
                    <p:embed/>
                    <p:pic>
                      <p:nvPicPr>
                        <p:cNvPr id="13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325" y="767"/>
                          <a:ext cx="3595" cy="18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ectangle 11"/>
            <p:cNvSpPr>
              <a:spLocks noChangeArrowheads="1"/>
            </p:cNvSpPr>
            <p:nvPr/>
          </p:nvSpPr>
          <p:spPr bwMode="black">
            <a:xfrm>
              <a:off x="432" y="2880"/>
              <a:ext cx="235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并且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n-ea"/>
                  <a:ea typeface="+mn-ea"/>
                </a:rPr>
                <a:t>, 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只要有一个</a:t>
              </a:r>
            </a:p>
          </p:txBody>
        </p:sp>
        <p:graphicFrame>
          <p:nvGraphicFramePr>
            <p:cNvPr id="22" name="Object 12"/>
            <p:cNvGraphicFramePr>
              <a:graphicFrameLocks noChangeAspect="1"/>
            </p:cNvGraphicFramePr>
            <p:nvPr/>
          </p:nvGraphicFramePr>
          <p:xfrm>
            <a:off x="2088" y="2762"/>
            <a:ext cx="1272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509" name="Equation" r:id="rId5" imgW="571320" imgH="215640" progId="Equation.DSMT4">
                    <p:embed/>
                  </p:oleObj>
                </mc:Choice>
                <mc:Fallback>
                  <p:oleObj name="Equation" r:id="rId5" imgW="571320" imgH="215640" progId="Equation.DSMT4">
                    <p:embed/>
                    <p:pic>
                      <p:nvPicPr>
                        <p:cNvPr id="2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2088" y="2762"/>
                          <a:ext cx="1272" cy="5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Rectangle 13"/>
            <p:cNvSpPr>
              <a:spLocks noChangeArrowheads="1"/>
            </p:cNvSpPr>
            <p:nvPr/>
          </p:nvSpPr>
          <p:spPr bwMode="black">
            <a:xfrm>
              <a:off x="667" y="3319"/>
              <a:ext cx="139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就一定有</a:t>
              </a:r>
            </a:p>
          </p:txBody>
        </p:sp>
        <p:graphicFrame>
          <p:nvGraphicFramePr>
            <p:cNvPr id="24" name="Object 14"/>
            <p:cNvGraphicFramePr>
              <a:graphicFrameLocks noChangeAspect="1"/>
            </p:cNvGraphicFramePr>
            <p:nvPr/>
          </p:nvGraphicFramePr>
          <p:xfrm>
            <a:off x="1623" y="3171"/>
            <a:ext cx="2146" cy="6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510" name="Equation" r:id="rId7" imgW="1282680" imgH="431640" progId="Equation.DSMT4">
                    <p:embed/>
                  </p:oleObj>
                </mc:Choice>
                <mc:Fallback>
                  <p:oleObj name="Equation" r:id="rId7" imgW="1282680" imgH="431640" progId="Equation.DSMT4">
                    <p:embed/>
                    <p:pic>
                      <p:nvPicPr>
                        <p:cNvPr id="24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623" y="3171"/>
                          <a:ext cx="2146" cy="6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Rectangle 10"/>
          <p:cNvSpPr>
            <a:spLocks noChangeArrowheads="1"/>
          </p:cNvSpPr>
          <p:nvPr/>
        </p:nvSpPr>
        <p:spPr bwMode="black">
          <a:xfrm>
            <a:off x="7834313" y="3083263"/>
            <a:ext cx="22352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  <a:defRPr/>
            </a:pPr>
            <a:r>
              <a:rPr kumimoji="1" lang="en-US" altLang="zh-CN" dirty="0">
                <a:solidFill>
                  <a:schemeClr val="tx1"/>
                </a:solidFill>
                <a:latin typeface="+mn-ea"/>
              </a:rPr>
              <a:t>4. 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</a:rPr>
              <a:t>判断当前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</a:rPr>
              <a:t>c</a:t>
            </a:r>
            <a:r>
              <a:rPr kumimoji="1" lang="en-US" altLang="zh-CN" sz="1400" dirty="0">
                <a:solidFill>
                  <a:srgbClr val="FF0000"/>
                </a:solidFill>
                <a:latin typeface="+mn-ea"/>
              </a:rPr>
              <a:t>i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</a:rPr>
              <a:t>是否是最优解的依据</a:t>
            </a:r>
            <a:r>
              <a:rPr kumimoji="1" lang="zh-CN" altLang="en-US" dirty="0">
                <a:solidFill>
                  <a:schemeClr val="tx1"/>
                </a:solidFill>
                <a:latin typeface="+mn-ea"/>
              </a:rPr>
              <a:t>。只要有一个分类内部的中心点和前面已知的中心点不吻合，就没有找到最优分类。</a:t>
            </a:r>
          </a:p>
        </p:txBody>
      </p:sp>
    </p:spTree>
    <p:extLst>
      <p:ext uri="{BB962C8B-B14F-4D97-AF65-F5344CB8AC3E}">
        <p14:creationId xmlns:p14="http://schemas.microsoft.com/office/powerpoint/2010/main" val="65970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步骤</a:t>
            </a:r>
            <a:endParaRPr lang="en-US" altLang="zh-CN" sz="32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——K</a:t>
            </a:r>
            <a:r>
              <a:rPr lang="zh-CN" altLang="en-US" dirty="0"/>
              <a:t>均值聚类</a:t>
            </a:r>
          </a:p>
        </p:txBody>
      </p:sp>
      <p:graphicFrame>
        <p:nvGraphicFramePr>
          <p:cNvPr id="6" name="Object 1047"/>
          <p:cNvGraphicFramePr>
            <a:graphicFrameLocks noChangeAspect="1"/>
          </p:cNvGraphicFramePr>
          <p:nvPr/>
        </p:nvGraphicFramePr>
        <p:xfrm>
          <a:off x="3283354" y="4351724"/>
          <a:ext cx="2812646" cy="694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30" name="Equation" r:id="rId3" imgW="1091880" imgH="215640" progId="Equation.DSMT4">
                  <p:embed/>
                </p:oleObj>
              </mc:Choice>
              <mc:Fallback>
                <p:oleObj name="Equation" r:id="rId3" imgW="1091880" imgH="215640" progId="Equation.DSMT4">
                  <p:embed/>
                  <p:pic>
                    <p:nvPicPr>
                      <p:cNvPr id="6" name="Object 10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283354" y="4351724"/>
                        <a:ext cx="2812646" cy="6948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48"/>
          <p:cNvGraphicFramePr>
            <a:graphicFrameLocks noChangeAspect="1"/>
          </p:cNvGraphicFramePr>
          <p:nvPr/>
        </p:nvGraphicFramePr>
        <p:xfrm>
          <a:off x="3903664" y="2332039"/>
          <a:ext cx="25749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31" name="Equation" r:id="rId5" imgW="1002960" imgH="215640" progId="Equation.DSMT4">
                  <p:embed/>
                </p:oleObj>
              </mc:Choice>
              <mc:Fallback>
                <p:oleObj name="Equation" r:id="rId5" imgW="1002960" imgH="215640" progId="Equation.DSMT4">
                  <p:embed/>
                  <p:pic>
                    <p:nvPicPr>
                      <p:cNvPr id="8" name="Object 1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903664" y="2332039"/>
                        <a:ext cx="2574925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057"/>
          <p:cNvSpPr>
            <a:spLocks noChangeArrowheads="1"/>
          </p:cNvSpPr>
          <p:nvPr/>
        </p:nvSpPr>
        <p:spPr bwMode="black">
          <a:xfrm>
            <a:off x="2209800" y="1676401"/>
            <a:ext cx="2222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1) 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在</a:t>
            </a:r>
          </a:p>
        </p:txBody>
      </p:sp>
      <p:graphicFrame>
        <p:nvGraphicFramePr>
          <p:cNvPr id="11" name="Object 1049"/>
          <p:cNvGraphicFramePr>
            <a:graphicFrameLocks noChangeAspect="1"/>
          </p:cNvGraphicFramePr>
          <p:nvPr/>
        </p:nvGraphicFramePr>
        <p:xfrm>
          <a:off x="3125787" y="1590516"/>
          <a:ext cx="2130426" cy="661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32" name="Equation" r:id="rId7" imgW="774360" imgH="190440" progId="Equation.DSMT4">
                  <p:embed/>
                </p:oleObj>
              </mc:Choice>
              <mc:Fallback>
                <p:oleObj name="Equation" r:id="rId7" imgW="774360" imgH="190440" progId="Equation.DSMT4">
                  <p:embed/>
                  <p:pic>
                    <p:nvPicPr>
                      <p:cNvPr id="11" name="Object 1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125787" y="1590516"/>
                        <a:ext cx="2130426" cy="6614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062"/>
          <p:cNvSpPr>
            <a:spLocks noChangeArrowheads="1"/>
          </p:cNvSpPr>
          <p:nvPr/>
        </p:nvSpPr>
        <p:spPr bwMode="black">
          <a:xfrm>
            <a:off x="2209800" y="4419601"/>
            <a:ext cx="1981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3) 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如果</a:t>
            </a:r>
          </a:p>
        </p:txBody>
      </p:sp>
      <p:graphicFrame>
        <p:nvGraphicFramePr>
          <p:cNvPr id="13" name="Object 10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106244"/>
              </p:ext>
            </p:extLst>
          </p:nvPr>
        </p:nvGraphicFramePr>
        <p:xfrm>
          <a:off x="3248026" y="2959101"/>
          <a:ext cx="5026025" cy="156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33" name="Equation" r:id="rId9" imgW="2031840" imgH="596880" progId="Equation.DSMT4">
                  <p:embed/>
                </p:oleObj>
              </mc:Choice>
              <mc:Fallback>
                <p:oleObj name="Equation" r:id="rId9" imgW="2031840" imgH="596880" progId="Equation.DSMT4">
                  <p:embed/>
                  <p:pic>
                    <p:nvPicPr>
                      <p:cNvPr id="13" name="Object 1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248026" y="2959101"/>
                        <a:ext cx="5026025" cy="156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064"/>
          <p:cNvSpPr>
            <a:spLocks noChangeArrowheads="1"/>
          </p:cNvSpPr>
          <p:nvPr/>
        </p:nvSpPr>
        <p:spPr bwMode="black">
          <a:xfrm>
            <a:off x="6478588" y="2451058"/>
            <a:ext cx="152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其中</a:t>
            </a:r>
          </a:p>
        </p:txBody>
      </p:sp>
      <p:sp>
        <p:nvSpPr>
          <p:cNvPr id="15" name="Rectangle 2068"/>
          <p:cNvSpPr>
            <a:spLocks noChangeArrowheads="1"/>
          </p:cNvSpPr>
          <p:nvPr/>
        </p:nvSpPr>
        <p:spPr bwMode="black">
          <a:xfrm>
            <a:off x="5256213" y="1675905"/>
            <a:ext cx="2514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中</a:t>
            </a:r>
            <a:r>
              <a:rPr kumimoji="1"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随机选取</a:t>
            </a:r>
          </a:p>
        </p:txBody>
      </p:sp>
      <p:graphicFrame>
        <p:nvGraphicFramePr>
          <p:cNvPr id="16" name="Object 1051"/>
          <p:cNvGraphicFramePr>
            <a:graphicFrameLocks noChangeAspect="1"/>
          </p:cNvGraphicFramePr>
          <p:nvPr/>
        </p:nvGraphicFramePr>
        <p:xfrm>
          <a:off x="6846917" y="1599471"/>
          <a:ext cx="1982107" cy="614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34" name="Equation" r:id="rId11" imgW="634680" imgH="190440" progId="Equation.DSMT4">
                  <p:embed/>
                </p:oleObj>
              </mc:Choice>
              <mc:Fallback>
                <p:oleObj name="Equation" r:id="rId11" imgW="634680" imgH="190440" progId="Equation.DSMT4">
                  <p:embed/>
                  <p:pic>
                    <p:nvPicPr>
                      <p:cNvPr id="16" name="Object 10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846917" y="1599471"/>
                        <a:ext cx="1982107" cy="6147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070"/>
          <p:cNvSpPr>
            <a:spLocks noChangeArrowheads="1"/>
          </p:cNvSpPr>
          <p:nvPr/>
        </p:nvSpPr>
        <p:spPr bwMode="black">
          <a:xfrm>
            <a:off x="2209801" y="2438401"/>
            <a:ext cx="1790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2) 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确定分类</a:t>
            </a:r>
          </a:p>
        </p:txBody>
      </p:sp>
      <p:sp>
        <p:nvSpPr>
          <p:cNvPr id="18" name="Rectangle 2071"/>
          <p:cNvSpPr>
            <a:spLocks noChangeArrowheads="1"/>
          </p:cNvSpPr>
          <p:nvPr/>
        </p:nvSpPr>
        <p:spPr bwMode="black">
          <a:xfrm>
            <a:off x="6113930" y="4382776"/>
            <a:ext cx="1888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停止</a:t>
            </a: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否则令</a:t>
            </a:r>
          </a:p>
        </p:txBody>
      </p:sp>
      <p:graphicFrame>
        <p:nvGraphicFramePr>
          <p:cNvPr id="19" name="Object 1052"/>
          <p:cNvGraphicFramePr>
            <a:graphicFrameLocks noChangeAspect="1"/>
          </p:cNvGraphicFramePr>
          <p:nvPr/>
        </p:nvGraphicFramePr>
        <p:xfrm>
          <a:off x="2638816" y="5037138"/>
          <a:ext cx="2718148" cy="724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35" name="Equation" r:id="rId13" imgW="1117440" imgH="215640" progId="Equation.DSMT4">
                  <p:embed/>
                </p:oleObj>
              </mc:Choice>
              <mc:Fallback>
                <p:oleObj name="Equation" r:id="rId13" imgW="1117440" imgH="215640" progId="Equation.DSMT4">
                  <p:embed/>
                  <p:pic>
                    <p:nvPicPr>
                      <p:cNvPr id="19" name="Object 10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638816" y="5037138"/>
                        <a:ext cx="2718148" cy="7243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074"/>
          <p:cNvSpPr>
            <a:spLocks noChangeArrowheads="1"/>
          </p:cNvSpPr>
          <p:nvPr/>
        </p:nvSpPr>
        <p:spPr bwMode="black">
          <a:xfrm>
            <a:off x="5267558" y="5095871"/>
            <a:ext cx="3581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回到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2)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继续迭代</a:t>
            </a:r>
          </a:p>
        </p:txBody>
      </p:sp>
      <p:sp>
        <p:nvSpPr>
          <p:cNvPr id="21" name="Text Box 1046"/>
          <p:cNvSpPr txBox="1">
            <a:spLocks noChangeArrowheads="1"/>
          </p:cNvSpPr>
          <p:nvPr/>
        </p:nvSpPr>
        <p:spPr bwMode="black">
          <a:xfrm>
            <a:off x="5471934" y="5759203"/>
            <a:ext cx="165453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是否收敛？</a:t>
            </a: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black">
          <a:xfrm>
            <a:off x="6299200" y="1181601"/>
            <a:ext cx="4165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  <a:defRPr/>
            </a:pPr>
            <a:r>
              <a:rPr kumimoji="1" lang="zh-CN" altLang="en-US" dirty="0">
                <a:solidFill>
                  <a:schemeClr val="tx1"/>
                </a:solidFill>
                <a:latin typeface="+mn-ea"/>
              </a:rPr>
              <a:t>相比前面做法，此处进行了简化！</a:t>
            </a:r>
          </a:p>
        </p:txBody>
      </p:sp>
    </p:spTree>
    <p:extLst>
      <p:ext uri="{BB962C8B-B14F-4D97-AF65-F5344CB8AC3E}">
        <p14:creationId xmlns:p14="http://schemas.microsoft.com/office/powerpoint/2010/main" val="246888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聚类分析方法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138680" y="1320801"/>
            <a:ext cx="7772400" cy="792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900" dirty="0"/>
              <a:t>模块二：系统分析</a:t>
            </a:r>
          </a:p>
        </p:txBody>
      </p:sp>
    </p:spTree>
    <p:extLst>
      <p:ext uri="{BB962C8B-B14F-4D97-AF65-F5344CB8AC3E}">
        <p14:creationId xmlns:p14="http://schemas.microsoft.com/office/powerpoint/2010/main" val="504130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进一步解释</a:t>
            </a:r>
            <a:endParaRPr lang="en-US" altLang="zh-CN" sz="3200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sz="2800" dirty="0"/>
              <a:t>选中心点</a:t>
            </a:r>
          </a:p>
          <a:p>
            <a:pPr marL="971550" lvl="1" indent="-514350">
              <a:buFont typeface="+mj-ea"/>
              <a:buAutoNum type="circleNumDbPlain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/>
            </a:pPr>
            <a:r>
              <a:rPr lang="zh-CN" altLang="en-US" sz="2800" dirty="0"/>
              <a:t>逐个利用每个样本修改中心点</a:t>
            </a:r>
          </a:p>
          <a:p>
            <a:pPr marL="971550" lvl="1" indent="-514350">
              <a:buFont typeface="+mj-ea"/>
              <a:buAutoNum type="circleNumDbPlain"/>
            </a:pPr>
            <a:endParaRPr lang="en-US" altLang="zh-CN" sz="28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——K</a:t>
            </a:r>
            <a:r>
              <a:rPr lang="zh-CN" altLang="en-US" dirty="0"/>
              <a:t>均值聚类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black">
          <a:xfrm>
            <a:off x="3156308" y="2033153"/>
            <a:ext cx="53784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首先确定分类数目 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k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，然后在所有样本中挑选  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k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个作为初始中心点，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例如，可简单地取</a:t>
            </a:r>
          </a:p>
        </p:txBody>
      </p:sp>
      <p:graphicFrame>
        <p:nvGraphicFramePr>
          <p:cNvPr id="24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233842"/>
              </p:ext>
            </p:extLst>
          </p:nvPr>
        </p:nvGraphicFramePr>
        <p:xfrm>
          <a:off x="4054475" y="3417889"/>
          <a:ext cx="408305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34" name="Equation" r:id="rId3" imgW="1384200" imgH="190440" progId="Equation.DSMT4">
                  <p:embed/>
                </p:oleObj>
              </mc:Choice>
              <mc:Fallback>
                <p:oleObj name="Equation" r:id="rId3" imgW="1384200" imgH="190440" progId="Equation.DSMT4">
                  <p:embed/>
                  <p:pic>
                    <p:nvPicPr>
                      <p:cNvPr id="24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054475" y="3417889"/>
                        <a:ext cx="4083050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4"/>
          <p:cNvSpPr>
            <a:spLocks noChangeArrowheads="1"/>
          </p:cNvSpPr>
          <p:nvPr/>
        </p:nvSpPr>
        <p:spPr bwMode="black">
          <a:xfrm>
            <a:off x="3126168" y="4678555"/>
            <a:ext cx="754183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对所有的样本，顺序进行下述计算：</a:t>
            </a:r>
            <a:endParaRPr kumimoji="1" lang="en-US" altLang="zh-CN" sz="24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第一、将其归入与其最近的中心点所在的类；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第二、重新计算该类的重心，并用新的重心替换中心点</a:t>
            </a:r>
          </a:p>
        </p:txBody>
      </p:sp>
    </p:spTree>
    <p:extLst>
      <p:ext uri="{BB962C8B-B14F-4D97-AF65-F5344CB8AC3E}">
        <p14:creationId xmlns:p14="http://schemas.microsoft.com/office/powerpoint/2010/main" val="154974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进一步解释</a:t>
            </a:r>
            <a:endParaRPr lang="en-US" altLang="zh-CN" sz="3200" dirty="0"/>
          </a:p>
          <a:p>
            <a:pPr marL="971550" lvl="1" indent="-514350">
              <a:buFont typeface="+mj-ea"/>
              <a:buAutoNum type="circleNumDbPlain" startAt="3"/>
            </a:pPr>
            <a:r>
              <a:rPr lang="zh-CN" altLang="en-US" sz="2800" dirty="0"/>
              <a:t>停止准则</a:t>
            </a:r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——K</a:t>
            </a:r>
            <a:r>
              <a:rPr lang="zh-CN" altLang="en-US" dirty="0"/>
              <a:t>均值聚类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black">
          <a:xfrm>
            <a:off x="3189288" y="2211889"/>
            <a:ext cx="53868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如果上述步骤开始时和结束后的中心点差别很小，停止分类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black">
          <a:xfrm>
            <a:off x="3287060" y="3968341"/>
            <a:ext cx="5289094" cy="5232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rgbClr val="FF0000"/>
                </a:solidFill>
                <a:latin typeface="+mn-ea"/>
                <a:ea typeface="+mn-ea"/>
              </a:rPr>
              <a:t>可以证明，该迭代算法是收敛的</a:t>
            </a:r>
          </a:p>
        </p:txBody>
      </p:sp>
    </p:spTree>
    <p:extLst>
      <p:ext uri="{BB962C8B-B14F-4D97-AF65-F5344CB8AC3E}">
        <p14:creationId xmlns:p14="http://schemas.microsoft.com/office/powerpoint/2010/main" val="5084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800" dirty="0"/>
              <a:t>优点</a:t>
            </a: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——K</a:t>
            </a:r>
            <a:r>
              <a:rPr lang="zh-CN" altLang="en-US" dirty="0"/>
              <a:t>均值聚类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7B61A40-48DA-464E-A94D-598404FCFCCC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669171" y="1942301"/>
            <a:ext cx="74535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spcBef>
                <a:spcPct val="50000"/>
              </a:spcBef>
              <a:buClrTx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算法简单、快速、易于实现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F803C2A-1772-4B8D-A199-F38ABB30126A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669171" y="3129367"/>
            <a:ext cx="74535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spcBef>
                <a:spcPct val="50000"/>
              </a:spcBef>
              <a:buClrTx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聚类结果容易解释，适用于高维数据的聚类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29B8F9B-A368-48AF-A22A-C1DD1ACC0CC6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669171" y="4316433"/>
            <a:ext cx="74535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spcBef>
                <a:spcPct val="50000"/>
              </a:spcBef>
              <a:buClrTx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实验发现，当各个类的分布近似为高斯分布时，效果较好</a:t>
            </a:r>
          </a:p>
        </p:txBody>
      </p:sp>
    </p:spTree>
    <p:extLst>
      <p:ext uri="{BB962C8B-B14F-4D97-AF65-F5344CB8AC3E}">
        <p14:creationId xmlns:p14="http://schemas.microsoft.com/office/powerpoint/2010/main" val="315157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不足</a:t>
            </a: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——K</a:t>
            </a:r>
            <a:r>
              <a:rPr lang="zh-CN" altLang="en-US" dirty="0"/>
              <a:t>均值聚类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7B61A40-48DA-464E-A94D-598404FCFCCC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053590" y="4076239"/>
            <a:ext cx="74535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3.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不同初始点选取可能会导致不同的聚类结果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41C6C2E-8914-4EE0-A2EC-11A242D5FDC6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053590" y="1649541"/>
            <a:ext cx="72580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spcBef>
                <a:spcPct val="50000"/>
              </a:spcBef>
              <a:buClrTx/>
              <a:buFont typeface="+mj-lt"/>
              <a:buAutoNum type="arabicPeriod"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K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均值为贪婪策略，可能陷入局部最优，大规模数据集上求解效率低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ACBF23-B59A-48F5-ADC2-407D765BBDA6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053590" y="2932249"/>
            <a:ext cx="74535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2.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对离群点和噪声点敏感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62AA2E2-DD6C-4B6A-9139-4EA185047A47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152650" y="4747014"/>
            <a:ext cx="7776222" cy="5232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rgbClr val="FF0000"/>
                </a:solidFill>
                <a:latin typeface="+mn-ea"/>
                <a:ea typeface="+mn-ea"/>
              </a:rPr>
              <a:t>使初始的聚类中心点相互之间的距离尽可能远！</a:t>
            </a:r>
          </a:p>
        </p:txBody>
      </p:sp>
    </p:spTree>
    <p:extLst>
      <p:ext uri="{BB962C8B-B14F-4D97-AF65-F5344CB8AC3E}">
        <p14:creationId xmlns:p14="http://schemas.microsoft.com/office/powerpoint/2010/main" val="210154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4" grpId="0" animBg="1"/>
      <p:bldP spid="1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800" dirty="0"/>
              <a:t>改进</a:t>
            </a:r>
            <a:r>
              <a:rPr lang="en-US" altLang="zh-CN" sz="2800" dirty="0"/>
              <a:t>——Kmeans++</a:t>
            </a:r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——K</a:t>
            </a:r>
            <a:r>
              <a:rPr lang="zh-CN" altLang="en-US" dirty="0"/>
              <a:t>均值聚类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0C57F89-B8FE-48BC-BB50-C9E11E76F324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516771" y="1602683"/>
            <a:ext cx="74535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与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K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均值的不同：初始中心点</a:t>
            </a:r>
            <a:r>
              <a:rPr kumimoji="1"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不再随机选取</a:t>
            </a:r>
          </a:p>
        </p:txBody>
      </p:sp>
      <p:sp>
        <p:nvSpPr>
          <p:cNvPr id="16" name="Rectangle 2057">
            <a:extLst>
              <a:ext uri="{FF2B5EF4-FFF2-40B4-BE49-F238E27FC236}">
                <a16:creationId xmlns:a16="http://schemas.microsoft.com/office/drawing/2014/main" id="{03785470-CA15-4CF9-8744-696F9B6773B4}"/>
              </a:ext>
            </a:extLst>
          </p:cNvPr>
          <p:cNvSpPr>
            <a:spLocks noChangeArrowheads="1"/>
          </p:cNvSpPr>
          <p:nvPr/>
        </p:nvSpPr>
        <p:spPr bwMode="black">
          <a:xfrm>
            <a:off x="1764030" y="2150232"/>
            <a:ext cx="2222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1) 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在</a:t>
            </a:r>
          </a:p>
        </p:txBody>
      </p:sp>
      <p:graphicFrame>
        <p:nvGraphicFramePr>
          <p:cNvPr id="17" name="Object 1049">
            <a:extLst>
              <a:ext uri="{FF2B5EF4-FFF2-40B4-BE49-F238E27FC236}">
                <a16:creationId xmlns:a16="http://schemas.microsoft.com/office/drawing/2014/main" id="{B4D6076C-F893-4F87-943D-C40EF42484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77181"/>
              </p:ext>
            </p:extLst>
          </p:nvPr>
        </p:nvGraphicFramePr>
        <p:xfrm>
          <a:off x="2679701" y="2063750"/>
          <a:ext cx="2130425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92" name="Equation" r:id="rId3" imgW="774360" imgH="190440" progId="Equation.DSMT4">
                  <p:embed/>
                </p:oleObj>
              </mc:Choice>
              <mc:Fallback>
                <p:oleObj name="Equation" r:id="rId3" imgW="774360" imgH="190440" progId="Equation.DSMT4">
                  <p:embed/>
                  <p:pic>
                    <p:nvPicPr>
                      <p:cNvPr id="11" name="Object 1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679701" y="2063750"/>
                        <a:ext cx="2130425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2062">
                <a:extLst>
                  <a:ext uri="{FF2B5EF4-FFF2-40B4-BE49-F238E27FC236}">
                    <a16:creationId xmlns:a16="http://schemas.microsoft.com/office/drawing/2014/main" id="{A365B7F7-8E1A-440C-8E4A-4087BC4D38F4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1832610" y="4136123"/>
                <a:ext cx="559689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en-US" altLang="zh-CN" sz="24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3)</a:t>
                </a:r>
                <a:r>
                  <a:rPr kumimoji="1" lang="zh-CN" altLang="en-US" sz="24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根据如下概率选择下一个中心点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sub>
                    </m:sSub>
                  </m:oMath>
                </a14:m>
                <a:endPara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8" name="Rectangle 2062">
                <a:extLst>
                  <a:ext uri="{FF2B5EF4-FFF2-40B4-BE49-F238E27FC236}">
                    <a16:creationId xmlns:a16="http://schemas.microsoft.com/office/drawing/2014/main" id="{A365B7F7-8E1A-440C-8E4A-4087BC4D38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1832610" y="4136123"/>
                <a:ext cx="5596890" cy="461665"/>
              </a:xfrm>
              <a:prstGeom prst="rect">
                <a:avLst/>
              </a:prstGeom>
              <a:blipFill>
                <a:blip r:embed="rId5"/>
                <a:stretch>
                  <a:fillRect l="-1810" t="-10811" b="-2973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68">
            <a:extLst>
              <a:ext uri="{FF2B5EF4-FFF2-40B4-BE49-F238E27FC236}">
                <a16:creationId xmlns:a16="http://schemas.microsoft.com/office/drawing/2014/main" id="{0B527A32-AE9D-4EBF-8CAE-87A7BC30A303}"/>
              </a:ext>
            </a:extLst>
          </p:cNvPr>
          <p:cNvSpPr>
            <a:spLocks noChangeArrowheads="1"/>
          </p:cNvSpPr>
          <p:nvPr/>
        </p:nvSpPr>
        <p:spPr bwMode="black">
          <a:xfrm>
            <a:off x="4810443" y="2149736"/>
            <a:ext cx="43792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中随机选取第一个中心点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1051">
                <a:extLst>
                  <a:ext uri="{FF2B5EF4-FFF2-40B4-BE49-F238E27FC236}">
                    <a16:creationId xmlns:a16="http://schemas.microsoft.com/office/drawing/2014/main" id="{7B34CCE8-74FD-4214-B034-CC185C514230}"/>
                  </a:ext>
                </a:extLst>
              </p:cNvPr>
              <p:cNvSpPr txBox="1"/>
              <p:nvPr/>
            </p:nvSpPr>
            <p:spPr bwMode="black">
              <a:xfrm>
                <a:off x="8230237" y="2085563"/>
                <a:ext cx="504507" cy="6143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Object 1051">
                <a:extLst>
                  <a:ext uri="{FF2B5EF4-FFF2-40B4-BE49-F238E27FC236}">
                    <a16:creationId xmlns:a16="http://schemas.microsoft.com/office/drawing/2014/main" id="{7B34CCE8-74FD-4214-B034-CC185C514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8230237" y="2085563"/>
                <a:ext cx="504507" cy="614362"/>
              </a:xfrm>
              <a:prstGeom prst="rect">
                <a:avLst/>
              </a:prstGeom>
              <a:blipFill>
                <a:blip r:embed="rId6"/>
                <a:stretch>
                  <a:fillRect r="-2250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070">
            <a:extLst>
              <a:ext uri="{FF2B5EF4-FFF2-40B4-BE49-F238E27FC236}">
                <a16:creationId xmlns:a16="http://schemas.microsoft.com/office/drawing/2014/main" id="{4A78BF52-32B7-4FFA-B38D-05410198E694}"/>
              </a:ext>
            </a:extLst>
          </p:cNvPr>
          <p:cNvSpPr>
            <a:spLocks noChangeArrowheads="1"/>
          </p:cNvSpPr>
          <p:nvPr/>
        </p:nvSpPr>
        <p:spPr bwMode="black">
          <a:xfrm>
            <a:off x="1764031" y="2912232"/>
            <a:ext cx="1790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2)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计算每个</a:t>
            </a:r>
          </a:p>
        </p:txBody>
      </p:sp>
      <p:sp>
        <p:nvSpPr>
          <p:cNvPr id="26" name="Rectangle 2074">
            <a:extLst>
              <a:ext uri="{FF2B5EF4-FFF2-40B4-BE49-F238E27FC236}">
                <a16:creationId xmlns:a16="http://schemas.microsoft.com/office/drawing/2014/main" id="{5EFA19A5-852D-49E2-8468-A91B3D359D69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563262" y="5581358"/>
            <a:ext cx="68550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回到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2)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继续迭代，直至选出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k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个初始中心点</a:t>
            </a:r>
          </a:p>
        </p:txBody>
      </p:sp>
      <p:graphicFrame>
        <p:nvGraphicFramePr>
          <p:cNvPr id="27" name="Object 1049">
            <a:extLst>
              <a:ext uri="{FF2B5EF4-FFF2-40B4-BE49-F238E27FC236}">
                <a16:creationId xmlns:a16="http://schemas.microsoft.com/office/drawing/2014/main" id="{4F71A389-3F25-45B0-A4CB-DB0D83FE37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867742"/>
              </p:ext>
            </p:extLst>
          </p:nvPr>
        </p:nvGraphicFramePr>
        <p:xfrm>
          <a:off x="3458929" y="2795489"/>
          <a:ext cx="2130426" cy="661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93" name="Equation" r:id="rId7" imgW="774360" imgH="190440" progId="Equation.DSMT4">
                  <p:embed/>
                </p:oleObj>
              </mc:Choice>
              <mc:Fallback>
                <p:oleObj name="Equation" r:id="rId7" imgW="774360" imgH="190440" progId="Equation.DSMT4">
                  <p:embed/>
                  <p:pic>
                    <p:nvPicPr>
                      <p:cNvPr id="17" name="Object 1049">
                        <a:extLst>
                          <a:ext uri="{FF2B5EF4-FFF2-40B4-BE49-F238E27FC236}">
                            <a16:creationId xmlns:a16="http://schemas.microsoft.com/office/drawing/2014/main" id="{B4D6076C-F893-4F87-943D-C40EF42484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458929" y="2795489"/>
                        <a:ext cx="2130426" cy="6614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068">
            <a:extLst>
              <a:ext uri="{FF2B5EF4-FFF2-40B4-BE49-F238E27FC236}">
                <a16:creationId xmlns:a16="http://schemas.microsoft.com/office/drawing/2014/main" id="{098887D3-61A1-4E10-9903-A1FB4FBD3EEC}"/>
              </a:ext>
            </a:extLst>
          </p:cNvPr>
          <p:cNvSpPr>
            <a:spLocks noChangeArrowheads="1"/>
          </p:cNvSpPr>
          <p:nvPr/>
        </p:nvSpPr>
        <p:spPr bwMode="black">
          <a:xfrm>
            <a:off x="5513156" y="2879717"/>
            <a:ext cx="52386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与当前已有聚类中心点的最短距离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1050">
                <a:extLst>
                  <a:ext uri="{FF2B5EF4-FFF2-40B4-BE49-F238E27FC236}">
                    <a16:creationId xmlns:a16="http://schemas.microsoft.com/office/drawing/2014/main" id="{974EF99D-27BD-47C6-98BA-3041E61398AD}"/>
                  </a:ext>
                </a:extLst>
              </p:cNvPr>
              <p:cNvSpPr txBox="1"/>
              <p:nvPr/>
            </p:nvSpPr>
            <p:spPr bwMode="black">
              <a:xfrm>
                <a:off x="2939416" y="3474124"/>
                <a:ext cx="6478905" cy="59412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9" name="Object 1050">
                <a:extLst>
                  <a:ext uri="{FF2B5EF4-FFF2-40B4-BE49-F238E27FC236}">
                    <a16:creationId xmlns:a16="http://schemas.microsoft.com/office/drawing/2014/main" id="{974EF99D-27BD-47C6-98BA-3041E6139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2939416" y="3474124"/>
                <a:ext cx="6478905" cy="594122"/>
              </a:xfrm>
              <a:prstGeom prst="rect">
                <a:avLst/>
              </a:prstGeom>
              <a:blipFill>
                <a:blip r:embed="rId8"/>
                <a:stretch>
                  <a:fillRect b="-1041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1050">
                <a:extLst>
                  <a:ext uri="{FF2B5EF4-FFF2-40B4-BE49-F238E27FC236}">
                    <a16:creationId xmlns:a16="http://schemas.microsoft.com/office/drawing/2014/main" id="{293708A5-4CB2-40A6-86B5-7B55524A14A4}"/>
                  </a:ext>
                </a:extLst>
              </p:cNvPr>
              <p:cNvSpPr txBox="1"/>
              <p:nvPr/>
            </p:nvSpPr>
            <p:spPr bwMode="black">
              <a:xfrm>
                <a:off x="3004090" y="4643157"/>
                <a:ext cx="6478905" cy="59412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2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7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sz="7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7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7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7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7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7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7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sSup>
                            <m:sSupPr>
                              <m:ctrlPr>
                                <a:rPr lang="en-US" altLang="zh-CN" sz="7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7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7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sz="7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7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7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7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en-US" altLang="zh-CN" sz="7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sSup>
                            <m:sSupPr>
                              <m:ctrlPr>
                                <a:rPr lang="en-US" altLang="zh-CN" sz="7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7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7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sz="7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7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7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1" name="Object 1050">
                <a:extLst>
                  <a:ext uri="{FF2B5EF4-FFF2-40B4-BE49-F238E27FC236}">
                    <a16:creationId xmlns:a16="http://schemas.microsoft.com/office/drawing/2014/main" id="{293708A5-4CB2-40A6-86B5-7B55524A1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3004090" y="4643157"/>
                <a:ext cx="6478905" cy="594122"/>
              </a:xfrm>
              <a:prstGeom prst="rect">
                <a:avLst/>
              </a:prstGeom>
              <a:blipFill>
                <a:blip r:embed="rId9"/>
                <a:stretch>
                  <a:fillRect b="-5000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998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不足</a:t>
            </a: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——K</a:t>
            </a:r>
            <a:r>
              <a:rPr lang="zh-CN" altLang="en-US" dirty="0"/>
              <a:t>均值聚类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7B61A40-48DA-464E-A94D-598404FCFCCC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118761" y="1511868"/>
            <a:ext cx="74535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4. K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值选择较为困难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D022C9-2356-4989-8FA8-D6C9958BF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296" y="2050697"/>
            <a:ext cx="2252045" cy="16600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656F599-8DA1-464C-A64B-EAA532D99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865" y="2050697"/>
            <a:ext cx="2283473" cy="16600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6A8A74-6903-4646-9C38-0EF4E8683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861" y="2050697"/>
            <a:ext cx="2205224" cy="16424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EA94B1E-9E8D-4085-BC4F-603BA8A14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0004" y="3823268"/>
            <a:ext cx="2895528" cy="2122403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2784BC8A-6AE5-4ABE-B049-172CCA80A304}"/>
              </a:ext>
            </a:extLst>
          </p:cNvPr>
          <p:cNvSpPr/>
          <p:nvPr/>
        </p:nvSpPr>
        <p:spPr>
          <a:xfrm>
            <a:off x="3750104" y="5191213"/>
            <a:ext cx="218114" cy="2120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3146BC0-4B23-4239-8864-23668A980307}"/>
              </a:ext>
            </a:extLst>
          </p:cNvPr>
          <p:cNvSpPr/>
          <p:nvPr/>
        </p:nvSpPr>
        <p:spPr>
          <a:xfrm>
            <a:off x="3750104" y="5648413"/>
            <a:ext cx="218114" cy="2120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9D69228A-9412-434D-8397-6C94EFF5E4F6}"/>
              </a:ext>
            </a:extLst>
          </p:cNvPr>
          <p:cNvSpPr>
            <a:spLocks noChangeArrowheads="1"/>
          </p:cNvSpPr>
          <p:nvPr/>
        </p:nvSpPr>
        <p:spPr bwMode="black">
          <a:xfrm>
            <a:off x="6346470" y="4377490"/>
            <a:ext cx="3883392" cy="95410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rgbClr val="FF0000"/>
                </a:solidFill>
                <a:latin typeface="+mn-ea"/>
                <a:ea typeface="+mn-ea"/>
              </a:rPr>
              <a:t>解决方法：多次改变</a:t>
            </a:r>
            <a:r>
              <a:rPr kumimoji="1" lang="en-US" altLang="zh-CN" b="0" dirty="0">
                <a:solidFill>
                  <a:srgbClr val="FF0000"/>
                </a:solidFill>
                <a:latin typeface="+mn-ea"/>
                <a:ea typeface="+mn-ea"/>
              </a:rPr>
              <a:t>K</a:t>
            </a:r>
            <a:r>
              <a:rPr kumimoji="1" lang="zh-CN" altLang="en-US" b="0" dirty="0">
                <a:solidFill>
                  <a:srgbClr val="FF0000"/>
                </a:solidFill>
                <a:latin typeface="+mn-ea"/>
                <a:ea typeface="+mn-ea"/>
              </a:rPr>
              <a:t>值实验找到最佳分类数</a:t>
            </a:r>
          </a:p>
        </p:txBody>
      </p:sp>
    </p:spTree>
    <p:extLst>
      <p:ext uri="{BB962C8B-B14F-4D97-AF65-F5344CB8AC3E}">
        <p14:creationId xmlns:p14="http://schemas.microsoft.com/office/powerpoint/2010/main" val="414074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6" grpId="0" animBg="1"/>
      <p:bldP spid="19" grpId="0" animBg="1"/>
      <p:bldP spid="1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不足</a:t>
            </a: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——K</a:t>
            </a:r>
            <a:r>
              <a:rPr lang="zh-CN" altLang="en-US" dirty="0"/>
              <a:t>均值聚类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7B61A40-48DA-464E-A94D-598404FCFCCC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118761" y="1511868"/>
            <a:ext cx="74535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5.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不适于发现非凸形状或者大小差别很大的聚类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57E973-4C8D-484C-A35C-5C890954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298" y="2659931"/>
            <a:ext cx="3163205" cy="24215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94FEDE-DE3F-4854-9DAF-8F8DBB2AF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613" y="2667001"/>
            <a:ext cx="3274897" cy="2414497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FCE0C1A5-B7B2-4893-BF93-35F9C673A139}"/>
              </a:ext>
            </a:extLst>
          </p:cNvPr>
          <p:cNvSpPr/>
          <p:nvPr/>
        </p:nvSpPr>
        <p:spPr>
          <a:xfrm>
            <a:off x="5506862" y="3802380"/>
            <a:ext cx="1013460" cy="38862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172648-0A75-49CB-94DE-2D449C33E9CF}"/>
              </a:ext>
            </a:extLst>
          </p:cNvPr>
          <p:cNvSpPr txBox="1"/>
          <p:nvPr/>
        </p:nvSpPr>
        <p:spPr>
          <a:xfrm>
            <a:off x="5676901" y="355854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K=4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032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密度聚类</a:t>
            </a: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7F22DC7C-F630-4D1D-8590-8608E5F0A19B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8479833" y="3951313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E7382FFC-0CF4-48BA-B487-BF56A23F66F2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8049897" y="419162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0" name="AutoShape 12">
            <a:extLst>
              <a:ext uri="{FF2B5EF4-FFF2-40B4-BE49-F238E27FC236}">
                <a16:creationId xmlns:a16="http://schemas.microsoft.com/office/drawing/2014/main" id="{14F2197A-95EE-4592-BAA6-5B3AD1557A9A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965300" y="4926563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1" name="AutoShape 13">
            <a:extLst>
              <a:ext uri="{FF2B5EF4-FFF2-40B4-BE49-F238E27FC236}">
                <a16:creationId xmlns:a16="http://schemas.microsoft.com/office/drawing/2014/main" id="{96C1843E-BF7D-465A-AB3E-0EA76B4490B7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472093" y="3409236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2" name="AutoShape 30">
            <a:extLst>
              <a:ext uri="{FF2B5EF4-FFF2-40B4-BE49-F238E27FC236}">
                <a16:creationId xmlns:a16="http://schemas.microsoft.com/office/drawing/2014/main" id="{C7D68250-0704-4A0A-960B-990462E5B9F1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8915440" y="3395886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3" name="AutoShape 31">
            <a:extLst>
              <a:ext uri="{FF2B5EF4-FFF2-40B4-BE49-F238E27FC236}">
                <a16:creationId xmlns:a16="http://schemas.microsoft.com/office/drawing/2014/main" id="{0C1D567E-A530-4076-9516-87E98BA3A7A6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7676690" y="443193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5" name="AutoShape 33">
            <a:extLst>
              <a:ext uri="{FF2B5EF4-FFF2-40B4-BE49-F238E27FC236}">
                <a16:creationId xmlns:a16="http://schemas.microsoft.com/office/drawing/2014/main" id="{C0A6545F-EB44-49C0-A793-F76D82797C50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7336821" y="472502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6" name="AutoShape 34">
            <a:extLst>
              <a:ext uri="{FF2B5EF4-FFF2-40B4-BE49-F238E27FC236}">
                <a16:creationId xmlns:a16="http://schemas.microsoft.com/office/drawing/2014/main" id="{1FFE92DC-CE1F-49CB-AF17-284B2F8A8D37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8816745" y="373442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7" name="AutoShape 35">
            <a:extLst>
              <a:ext uri="{FF2B5EF4-FFF2-40B4-BE49-F238E27FC236}">
                <a16:creationId xmlns:a16="http://schemas.microsoft.com/office/drawing/2014/main" id="{94C019C9-2D29-4833-AD90-88324896316E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794943" y="3756883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8" name="AutoShape 36">
            <a:extLst>
              <a:ext uri="{FF2B5EF4-FFF2-40B4-BE49-F238E27FC236}">
                <a16:creationId xmlns:a16="http://schemas.microsoft.com/office/drawing/2014/main" id="{057FCA54-08D5-4B50-A71B-03C08ECA116F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328033" y="382003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9" name="AutoShape 37">
            <a:extLst>
              <a:ext uri="{FF2B5EF4-FFF2-40B4-BE49-F238E27FC236}">
                <a16:creationId xmlns:a16="http://schemas.microsoft.com/office/drawing/2014/main" id="{77D6A70F-AD3D-4C4A-93B3-B2525788CB3F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461660" y="5116560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30" name="AutoShape 38">
            <a:extLst>
              <a:ext uri="{FF2B5EF4-FFF2-40B4-BE49-F238E27FC236}">
                <a16:creationId xmlns:a16="http://schemas.microsoft.com/office/drawing/2014/main" id="{87406EAC-C835-4587-A867-BC84FFE9B7F7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012181" y="5306556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31" name="AutoShape 39">
            <a:extLst>
              <a:ext uri="{FF2B5EF4-FFF2-40B4-BE49-F238E27FC236}">
                <a16:creationId xmlns:a16="http://schemas.microsoft.com/office/drawing/2014/main" id="{0F3CA0A6-42EA-4A44-B4B0-DBD435C03CB1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845984" y="3737242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graphicFrame>
        <p:nvGraphicFramePr>
          <p:cNvPr id="38" name="Object 46">
            <a:extLst>
              <a:ext uri="{FF2B5EF4-FFF2-40B4-BE49-F238E27FC236}">
                <a16:creationId xmlns:a16="http://schemas.microsoft.com/office/drawing/2014/main" id="{6E6F2D77-7608-4C9C-8BC3-F24FF269F8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405642"/>
              </p:ext>
            </p:extLst>
          </p:nvPr>
        </p:nvGraphicFramePr>
        <p:xfrm>
          <a:off x="7684733" y="2993713"/>
          <a:ext cx="8493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12" name="Equation" r:id="rId3" imgW="104714" imgH="133514" progId="Equation.3">
                  <p:embed/>
                </p:oleObj>
              </mc:Choice>
              <mc:Fallback>
                <p:oleObj name="Equation" r:id="rId3" imgW="104714" imgH="133514" progId="Equation.3">
                  <p:embed/>
                  <p:pic>
                    <p:nvPicPr>
                      <p:cNvPr id="53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684733" y="2993713"/>
                        <a:ext cx="84931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49">
            <a:extLst>
              <a:ext uri="{FF2B5EF4-FFF2-40B4-BE49-F238E27FC236}">
                <a16:creationId xmlns:a16="http://schemas.microsoft.com/office/drawing/2014/main" id="{5EA25F71-48E8-4A7E-B086-ECE1878DFE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119367"/>
              </p:ext>
            </p:extLst>
          </p:nvPr>
        </p:nvGraphicFramePr>
        <p:xfrm>
          <a:off x="3501480" y="2565297"/>
          <a:ext cx="9048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13" name="Equation" r:id="rId5" imgW="114546" imgH="133514" progId="Equation.DSMT4">
                  <p:embed/>
                </p:oleObj>
              </mc:Choice>
              <mc:Fallback>
                <p:oleObj name="Equation" r:id="rId5" imgW="114546" imgH="133514" progId="Equation.DSMT4">
                  <p:embed/>
                  <p:pic>
                    <p:nvPicPr>
                      <p:cNvPr id="55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501480" y="2565297"/>
                        <a:ext cx="90487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AutoShape 13">
            <a:extLst>
              <a:ext uri="{FF2B5EF4-FFF2-40B4-BE49-F238E27FC236}">
                <a16:creationId xmlns:a16="http://schemas.microsoft.com/office/drawing/2014/main" id="{4490D556-4319-44A0-81F3-85199D6797F3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910872" y="3392909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47" name="AutoShape 13">
            <a:extLst>
              <a:ext uri="{FF2B5EF4-FFF2-40B4-BE49-F238E27FC236}">
                <a16:creationId xmlns:a16="http://schemas.microsoft.com/office/drawing/2014/main" id="{3A152951-C6C6-43AF-919A-E4D1793703F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330279" y="3363537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48" name="AutoShape 13">
            <a:extLst>
              <a:ext uri="{FF2B5EF4-FFF2-40B4-BE49-F238E27FC236}">
                <a16:creationId xmlns:a16="http://schemas.microsoft.com/office/drawing/2014/main" id="{A1CD4532-C96D-4965-852B-ACFE23F289B8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347434" y="3798360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49" name="AutoShape 13">
            <a:extLst>
              <a:ext uri="{FF2B5EF4-FFF2-40B4-BE49-F238E27FC236}">
                <a16:creationId xmlns:a16="http://schemas.microsoft.com/office/drawing/2014/main" id="{8E91D772-4513-4775-8A39-5B89E57F2FB5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3820225" y="3462419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50" name="AutoShape 13">
            <a:extLst>
              <a:ext uri="{FF2B5EF4-FFF2-40B4-BE49-F238E27FC236}">
                <a16:creationId xmlns:a16="http://schemas.microsoft.com/office/drawing/2014/main" id="{9F7E2255-AE89-46DE-8613-B9DD8EAACC9B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365440" y="3678692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51" name="AutoShape 13">
            <a:extLst>
              <a:ext uri="{FF2B5EF4-FFF2-40B4-BE49-F238E27FC236}">
                <a16:creationId xmlns:a16="http://schemas.microsoft.com/office/drawing/2014/main" id="{8181500D-B437-404E-BE3A-F3FFB9775EEA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440339" y="3336560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52" name="AutoShape 13">
            <a:extLst>
              <a:ext uri="{FF2B5EF4-FFF2-40B4-BE49-F238E27FC236}">
                <a16:creationId xmlns:a16="http://schemas.microsoft.com/office/drawing/2014/main" id="{C4CE44CF-5120-4D04-89C7-5130905E4C11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880395" y="329043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53" name="AutoShape 13">
            <a:extLst>
              <a:ext uri="{FF2B5EF4-FFF2-40B4-BE49-F238E27FC236}">
                <a16:creationId xmlns:a16="http://schemas.microsoft.com/office/drawing/2014/main" id="{A25A7461-456C-45A4-A8A6-78160EC8F06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2700940" y="3778117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54" name="AutoShape 13">
            <a:extLst>
              <a:ext uri="{FF2B5EF4-FFF2-40B4-BE49-F238E27FC236}">
                <a16:creationId xmlns:a16="http://schemas.microsoft.com/office/drawing/2014/main" id="{048CC4FE-4431-44E9-B9A7-12A8858DE851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2731883" y="3438030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55" name="AutoShape 13">
            <a:extLst>
              <a:ext uri="{FF2B5EF4-FFF2-40B4-BE49-F238E27FC236}">
                <a16:creationId xmlns:a16="http://schemas.microsoft.com/office/drawing/2014/main" id="{F229C5E1-6DED-4F61-8633-4CA95996DF03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3295320" y="3766613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56" name="AutoShape 13">
            <a:extLst>
              <a:ext uri="{FF2B5EF4-FFF2-40B4-BE49-F238E27FC236}">
                <a16:creationId xmlns:a16="http://schemas.microsoft.com/office/drawing/2014/main" id="{0B35BD20-2B0F-421E-BEA1-C962C373950F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3235163" y="3429182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57" name="AutoShape 13">
            <a:extLst>
              <a:ext uri="{FF2B5EF4-FFF2-40B4-BE49-F238E27FC236}">
                <a16:creationId xmlns:a16="http://schemas.microsoft.com/office/drawing/2014/main" id="{203B15E2-5195-4E05-B0AC-213A1CC8A6E5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3838623" y="381628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B7C4B3F-6F56-4C7F-BE9D-7C9104C48F22}"/>
              </a:ext>
            </a:extLst>
          </p:cNvPr>
          <p:cNvSpPr/>
          <p:nvPr/>
        </p:nvSpPr>
        <p:spPr>
          <a:xfrm>
            <a:off x="2430780" y="2942274"/>
            <a:ext cx="4516990" cy="141644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AutoShape 4">
            <a:extLst>
              <a:ext uri="{FF2B5EF4-FFF2-40B4-BE49-F238E27FC236}">
                <a16:creationId xmlns:a16="http://schemas.microsoft.com/office/drawing/2014/main" id="{A78C49A6-1F1C-48D6-B07F-FB4B630D327E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7304486" y="1837520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59" name="AutoShape 6">
            <a:extLst>
              <a:ext uri="{FF2B5EF4-FFF2-40B4-BE49-F238E27FC236}">
                <a16:creationId xmlns:a16="http://schemas.microsoft.com/office/drawing/2014/main" id="{1EB9F72F-7174-464A-A642-932394AA47D3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889275" y="1419876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60" name="AutoShape 9">
            <a:extLst>
              <a:ext uri="{FF2B5EF4-FFF2-40B4-BE49-F238E27FC236}">
                <a16:creationId xmlns:a16="http://schemas.microsoft.com/office/drawing/2014/main" id="{EBC5DDE7-C33B-4408-BFAD-938A3A7915F5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8582378" y="3008191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61" name="AutoShape 10">
            <a:extLst>
              <a:ext uri="{FF2B5EF4-FFF2-40B4-BE49-F238E27FC236}">
                <a16:creationId xmlns:a16="http://schemas.microsoft.com/office/drawing/2014/main" id="{943DB582-1C2A-4304-8BB3-25225C45C904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7726587" y="2169216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62" name="AutoShape 11">
            <a:extLst>
              <a:ext uri="{FF2B5EF4-FFF2-40B4-BE49-F238E27FC236}">
                <a16:creationId xmlns:a16="http://schemas.microsoft.com/office/drawing/2014/main" id="{C411AB95-92F2-47E0-8145-E3F077CD21D0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882385" y="1617282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63" name="AutoShape 32">
            <a:extLst>
              <a:ext uri="{FF2B5EF4-FFF2-40B4-BE49-F238E27FC236}">
                <a16:creationId xmlns:a16="http://schemas.microsoft.com/office/drawing/2014/main" id="{DC2647D0-08B9-425E-BBAA-CAEE869D0E23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8177942" y="2523657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64" name="AutoShape 42">
            <a:extLst>
              <a:ext uri="{FF2B5EF4-FFF2-40B4-BE49-F238E27FC236}">
                <a16:creationId xmlns:a16="http://schemas.microsoft.com/office/drawing/2014/main" id="{76AB5D43-2FEA-4815-AECE-D344A888058E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427696" y="1472882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A26525A8-EFB4-4E71-B081-BDC054D419B7}"/>
              </a:ext>
            </a:extLst>
          </p:cNvPr>
          <p:cNvSpPr/>
          <p:nvPr/>
        </p:nvSpPr>
        <p:spPr>
          <a:xfrm>
            <a:off x="5261107" y="1252500"/>
            <a:ext cx="4380250" cy="4717048"/>
          </a:xfrm>
          <a:custGeom>
            <a:avLst/>
            <a:gdLst>
              <a:gd name="connsiteX0" fmla="*/ 225293 w 4380250"/>
              <a:gd name="connsiteY0" fmla="*/ 233400 h 4717048"/>
              <a:gd name="connsiteX1" fmla="*/ 1673093 w 4380250"/>
              <a:gd name="connsiteY1" fmla="*/ 12420 h 4717048"/>
              <a:gd name="connsiteX2" fmla="*/ 2572253 w 4380250"/>
              <a:gd name="connsiteY2" fmla="*/ 622020 h 4717048"/>
              <a:gd name="connsiteX3" fmla="*/ 3334253 w 4380250"/>
              <a:gd name="connsiteY3" fmla="*/ 1224000 h 4717048"/>
              <a:gd name="connsiteX4" fmla="*/ 4065773 w 4380250"/>
              <a:gd name="connsiteY4" fmla="*/ 2024100 h 4717048"/>
              <a:gd name="connsiteX5" fmla="*/ 4370573 w 4380250"/>
              <a:gd name="connsiteY5" fmla="*/ 2816580 h 4717048"/>
              <a:gd name="connsiteX6" fmla="*/ 3738113 w 4380250"/>
              <a:gd name="connsiteY6" fmla="*/ 3403320 h 4717048"/>
              <a:gd name="connsiteX7" fmla="*/ 2450333 w 4380250"/>
              <a:gd name="connsiteY7" fmla="*/ 4127220 h 4717048"/>
              <a:gd name="connsiteX8" fmla="*/ 1299713 w 4380250"/>
              <a:gd name="connsiteY8" fmla="*/ 4660620 h 4717048"/>
              <a:gd name="connsiteX9" fmla="*/ 743453 w 4380250"/>
              <a:gd name="connsiteY9" fmla="*/ 4637760 h 4717048"/>
              <a:gd name="connsiteX10" fmla="*/ 461513 w 4380250"/>
              <a:gd name="connsiteY10" fmla="*/ 4096740 h 4717048"/>
              <a:gd name="connsiteX11" fmla="*/ 1116833 w 4380250"/>
              <a:gd name="connsiteY11" fmla="*/ 3624300 h 4717048"/>
              <a:gd name="connsiteX12" fmla="*/ 2054093 w 4380250"/>
              <a:gd name="connsiteY12" fmla="*/ 3083280 h 4717048"/>
              <a:gd name="connsiteX13" fmla="*/ 2404613 w 4380250"/>
              <a:gd name="connsiteY13" fmla="*/ 2519400 h 4717048"/>
              <a:gd name="connsiteX14" fmla="*/ 2275073 w 4380250"/>
              <a:gd name="connsiteY14" fmla="*/ 1856460 h 4717048"/>
              <a:gd name="connsiteX15" fmla="*/ 1772153 w 4380250"/>
              <a:gd name="connsiteY15" fmla="*/ 1345920 h 4717048"/>
              <a:gd name="connsiteX16" fmla="*/ 1299713 w 4380250"/>
              <a:gd name="connsiteY16" fmla="*/ 1025880 h 4717048"/>
              <a:gd name="connsiteX17" fmla="*/ 484373 w 4380250"/>
              <a:gd name="connsiteY17" fmla="*/ 812520 h 4717048"/>
              <a:gd name="connsiteX18" fmla="*/ 27173 w 4380250"/>
              <a:gd name="connsiteY18" fmla="*/ 492480 h 4717048"/>
              <a:gd name="connsiteX19" fmla="*/ 225293 w 4380250"/>
              <a:gd name="connsiteY19" fmla="*/ 233400 h 471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80250" h="4717048">
                <a:moveTo>
                  <a:pt x="225293" y="233400"/>
                </a:moveTo>
                <a:cubicBezTo>
                  <a:pt x="499613" y="153390"/>
                  <a:pt x="1281933" y="-52350"/>
                  <a:pt x="1673093" y="12420"/>
                </a:cubicBezTo>
                <a:cubicBezTo>
                  <a:pt x="2064253" y="77190"/>
                  <a:pt x="2295393" y="420090"/>
                  <a:pt x="2572253" y="622020"/>
                </a:cubicBezTo>
                <a:cubicBezTo>
                  <a:pt x="2849113" y="823950"/>
                  <a:pt x="3085333" y="990320"/>
                  <a:pt x="3334253" y="1224000"/>
                </a:cubicBezTo>
                <a:cubicBezTo>
                  <a:pt x="3583173" y="1457680"/>
                  <a:pt x="3893053" y="1758670"/>
                  <a:pt x="4065773" y="2024100"/>
                </a:cubicBezTo>
                <a:cubicBezTo>
                  <a:pt x="4238493" y="2289530"/>
                  <a:pt x="4425183" y="2586710"/>
                  <a:pt x="4370573" y="2816580"/>
                </a:cubicBezTo>
                <a:cubicBezTo>
                  <a:pt x="4315963" y="3046450"/>
                  <a:pt x="4058153" y="3184880"/>
                  <a:pt x="3738113" y="3403320"/>
                </a:cubicBezTo>
                <a:cubicBezTo>
                  <a:pt x="3418073" y="3621760"/>
                  <a:pt x="2856733" y="3917670"/>
                  <a:pt x="2450333" y="4127220"/>
                </a:cubicBezTo>
                <a:cubicBezTo>
                  <a:pt x="2043933" y="4336770"/>
                  <a:pt x="1584193" y="4575530"/>
                  <a:pt x="1299713" y="4660620"/>
                </a:cubicBezTo>
                <a:cubicBezTo>
                  <a:pt x="1015233" y="4745710"/>
                  <a:pt x="883153" y="4731740"/>
                  <a:pt x="743453" y="4637760"/>
                </a:cubicBezTo>
                <a:cubicBezTo>
                  <a:pt x="603753" y="4543780"/>
                  <a:pt x="399283" y="4265650"/>
                  <a:pt x="461513" y="4096740"/>
                </a:cubicBezTo>
                <a:cubicBezTo>
                  <a:pt x="523743" y="3927830"/>
                  <a:pt x="851403" y="3793210"/>
                  <a:pt x="1116833" y="3624300"/>
                </a:cubicBezTo>
                <a:cubicBezTo>
                  <a:pt x="1382263" y="3455390"/>
                  <a:pt x="1839463" y="3267430"/>
                  <a:pt x="2054093" y="3083280"/>
                </a:cubicBezTo>
                <a:cubicBezTo>
                  <a:pt x="2268723" y="2899130"/>
                  <a:pt x="2367783" y="2723870"/>
                  <a:pt x="2404613" y="2519400"/>
                </a:cubicBezTo>
                <a:cubicBezTo>
                  <a:pt x="2441443" y="2314930"/>
                  <a:pt x="2380483" y="2052040"/>
                  <a:pt x="2275073" y="1856460"/>
                </a:cubicBezTo>
                <a:cubicBezTo>
                  <a:pt x="2169663" y="1660880"/>
                  <a:pt x="1934713" y="1484350"/>
                  <a:pt x="1772153" y="1345920"/>
                </a:cubicBezTo>
                <a:cubicBezTo>
                  <a:pt x="1609593" y="1207490"/>
                  <a:pt x="1514343" y="1114780"/>
                  <a:pt x="1299713" y="1025880"/>
                </a:cubicBezTo>
                <a:cubicBezTo>
                  <a:pt x="1085083" y="936980"/>
                  <a:pt x="696463" y="901420"/>
                  <a:pt x="484373" y="812520"/>
                </a:cubicBezTo>
                <a:cubicBezTo>
                  <a:pt x="272283" y="723620"/>
                  <a:pt x="66543" y="592810"/>
                  <a:pt x="27173" y="492480"/>
                </a:cubicBezTo>
                <a:cubicBezTo>
                  <a:pt x="-12197" y="392150"/>
                  <a:pt x="-49027" y="313410"/>
                  <a:pt x="225293" y="233400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545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密度聚类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AD99E1-C7DF-4820-8F8B-3BF7839BEAC4}"/>
              </a:ext>
            </a:extLst>
          </p:cNvPr>
          <p:cNvSpPr txBox="1"/>
          <p:nvPr/>
        </p:nvSpPr>
        <p:spPr>
          <a:xfrm>
            <a:off x="2179320" y="1387139"/>
            <a:ext cx="6853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非凸形状的类别，例如环状、弧状，</a:t>
            </a:r>
            <a:r>
              <a:rPr lang="en-US" altLang="zh-CN" sz="2400" dirty="0"/>
              <a:t>K</a:t>
            </a:r>
            <a:r>
              <a:rPr lang="zh-CN" altLang="en-US" sz="2400" dirty="0"/>
              <a:t>均值不适用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F4C5AED-5FBE-47FA-8624-EB54B13F52EE}"/>
              </a:ext>
            </a:extLst>
          </p:cNvPr>
          <p:cNvSpPr txBox="1"/>
          <p:nvPr/>
        </p:nvSpPr>
        <p:spPr>
          <a:xfrm>
            <a:off x="2179320" y="2478182"/>
            <a:ext cx="8008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根据样本点的密度，将样本点分布稠密的区域划分为一类，类别看作样本空间中被稀疏区域分隔的稠密区域</a:t>
            </a:r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3CBE94B8-7BB4-4B07-A260-16E786D95ADA}"/>
              </a:ext>
            </a:extLst>
          </p:cNvPr>
          <p:cNvSpPr>
            <a:spLocks noChangeArrowheads="1"/>
          </p:cNvSpPr>
          <p:nvPr/>
        </p:nvSpPr>
        <p:spPr bwMode="black">
          <a:xfrm>
            <a:off x="4364106" y="3887290"/>
            <a:ext cx="3463789" cy="5232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rgbClr val="FF0000"/>
                </a:solidFill>
                <a:latin typeface="+mn-ea"/>
                <a:ea typeface="+mn-ea"/>
              </a:rPr>
              <a:t>基于密度的聚类方法</a:t>
            </a:r>
          </a:p>
        </p:txBody>
      </p:sp>
    </p:spTree>
    <p:extLst>
      <p:ext uri="{BB962C8B-B14F-4D97-AF65-F5344CB8AC3E}">
        <p14:creationId xmlns:p14="http://schemas.microsoft.com/office/powerpoint/2010/main" val="61164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855325" y="6407150"/>
            <a:ext cx="1336675" cy="365125"/>
          </a:xfrm>
        </p:spPr>
        <p:txBody>
          <a:bodyPr/>
          <a:lstStyle/>
          <a:p>
            <a:fld id="{992410F8-5038-4D67-BFCB-CC041677B2F5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438400" y="100076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1. K-means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方法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【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能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不能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】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收敛，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【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能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不一定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不能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】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2]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找到全局最优解，初始值的选取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【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影响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不影响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】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3]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算法的收敛速度；</a:t>
            </a: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152400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514600" y="307102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 K-means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方法是一种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【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变量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向量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】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4]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聚类方法。系统聚类方法是一种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【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变量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向量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】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5]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聚类方法。</a:t>
            </a:r>
          </a:p>
        </p:txBody>
      </p:sp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152400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11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050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内容和重点</a:t>
            </a: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1047238" y="1163797"/>
            <a:ext cx="858706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zh-CN" altLang="en-US" sz="3200" b="1" dirty="0">
                <a:latin typeface="+mj-ea"/>
                <a:ea typeface="+mj-ea"/>
              </a:rPr>
              <a:t>本章内容</a:t>
            </a:r>
            <a:endParaRPr lang="zh-CN" altLang="en-US" sz="2400" dirty="0">
              <a:latin typeface="+mj-lt"/>
            </a:endParaRPr>
          </a:p>
          <a:p>
            <a:pPr lvl="1">
              <a:lnSpc>
                <a:spcPts val="2880"/>
              </a:lnSpc>
            </a:pPr>
            <a:r>
              <a:rPr lang="zh-CN" altLang="en-US" dirty="0"/>
              <a:t>聚类问题的一般性描述</a:t>
            </a:r>
          </a:p>
          <a:p>
            <a:pPr lvl="1">
              <a:lnSpc>
                <a:spcPts val="2880"/>
              </a:lnSpc>
            </a:pPr>
            <a:r>
              <a:rPr lang="en-US" altLang="zh-CN" dirty="0"/>
              <a:t>K-</a:t>
            </a:r>
            <a:r>
              <a:rPr lang="zh-CN" altLang="en-US" dirty="0"/>
              <a:t>均值聚类方法</a:t>
            </a:r>
          </a:p>
          <a:p>
            <a:pPr lvl="1">
              <a:lnSpc>
                <a:spcPts val="2880"/>
              </a:lnSpc>
            </a:pPr>
            <a:r>
              <a:rPr lang="zh-CN" altLang="en-US" dirty="0"/>
              <a:t>系统聚类方法</a:t>
            </a:r>
          </a:p>
          <a:p>
            <a:pPr lvl="1">
              <a:lnSpc>
                <a:spcPts val="2880"/>
              </a:lnSpc>
            </a:pPr>
            <a:r>
              <a:rPr lang="zh-CN" altLang="en-US" dirty="0"/>
              <a:t>动态聚类方法</a:t>
            </a:r>
          </a:p>
          <a:p>
            <a:pPr lvl="1">
              <a:lnSpc>
                <a:spcPts val="2880"/>
              </a:lnSpc>
            </a:pPr>
            <a:r>
              <a:rPr lang="zh-CN" altLang="en-US" dirty="0"/>
              <a:t>基于自组织映射（</a:t>
            </a:r>
            <a:r>
              <a:rPr lang="en-US" altLang="zh-CN" dirty="0"/>
              <a:t>SOM</a:t>
            </a:r>
            <a:r>
              <a:rPr lang="zh-CN" altLang="en-US" dirty="0"/>
              <a:t>）的聚类方法</a:t>
            </a:r>
          </a:p>
          <a:p>
            <a:pPr lvl="1">
              <a:lnSpc>
                <a:spcPts val="2880"/>
              </a:lnSpc>
            </a:pPr>
            <a:r>
              <a:rPr lang="zh-CN" altLang="en-US" dirty="0"/>
              <a:t>应用实例</a:t>
            </a:r>
          </a:p>
          <a:p>
            <a:pPr marL="457200" lvl="1" indent="0">
              <a:buNone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6601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密度聚类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7977445-9A01-43F2-9583-7375A2D574E6}"/>
              </a:ext>
            </a:extLst>
          </p:cNvPr>
          <p:cNvSpPr txBox="1">
            <a:spLocks/>
          </p:cNvSpPr>
          <p:nvPr/>
        </p:nvSpPr>
        <p:spPr>
          <a:xfrm>
            <a:off x="2011334" y="973595"/>
            <a:ext cx="858706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</a:rPr>
              <a:t>密度聚类方法</a:t>
            </a:r>
            <a:endParaRPr lang="en-US" altLang="zh-CN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zh-CN" altLang="en-US" sz="2000" dirty="0">
              <a:latin typeface="+mj-lt"/>
            </a:endParaRPr>
          </a:p>
          <a:p>
            <a:pPr lvl="1">
              <a:lnSpc>
                <a:spcPts val="288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DBSCAN</a:t>
            </a:r>
            <a:r>
              <a:rPr lang="zh-CN" altLang="en-US" sz="2000" dirty="0"/>
              <a:t>：</a:t>
            </a:r>
            <a:r>
              <a:rPr lang="en-US" altLang="zh-CN" sz="2000" dirty="0"/>
              <a:t>Density-Based Spatial Clustering of Applications with Noise</a:t>
            </a:r>
            <a:endParaRPr lang="zh-CN" altLang="en-US" sz="2000" dirty="0"/>
          </a:p>
          <a:p>
            <a:pPr lvl="1">
              <a:lnSpc>
                <a:spcPts val="2880"/>
              </a:lnSpc>
            </a:pPr>
            <a:r>
              <a:rPr lang="en-US" altLang="zh-CN" sz="2000" dirty="0">
                <a:solidFill>
                  <a:srgbClr val="0070C0"/>
                </a:solidFill>
              </a:rPr>
              <a:t>OPTICS</a:t>
            </a:r>
            <a:r>
              <a:rPr lang="zh-CN" altLang="en-US" sz="2000" dirty="0">
                <a:solidFill>
                  <a:srgbClr val="0070C0"/>
                </a:solidFill>
              </a:rPr>
              <a:t>：</a:t>
            </a:r>
            <a:r>
              <a:rPr lang="en-US" altLang="zh-CN" sz="2000" dirty="0">
                <a:solidFill>
                  <a:srgbClr val="0070C0"/>
                </a:solidFill>
              </a:rPr>
              <a:t>Ordering Points To Identify the Clustering Structure</a:t>
            </a:r>
          </a:p>
          <a:p>
            <a:pPr lvl="1">
              <a:lnSpc>
                <a:spcPts val="2880"/>
              </a:lnSpc>
            </a:pPr>
            <a:r>
              <a:rPr lang="en-US" altLang="zh-CN" sz="2000" dirty="0">
                <a:solidFill>
                  <a:srgbClr val="0070C0"/>
                </a:solidFill>
              </a:rPr>
              <a:t>DENCLUE</a:t>
            </a:r>
            <a:r>
              <a:rPr lang="zh-CN" altLang="en-US" sz="2000" dirty="0">
                <a:solidFill>
                  <a:srgbClr val="0070C0"/>
                </a:solidFill>
              </a:rPr>
              <a:t>：</a:t>
            </a:r>
            <a:r>
              <a:rPr lang="en-US" altLang="zh-CN" sz="2000" dirty="0">
                <a:solidFill>
                  <a:srgbClr val="0070C0"/>
                </a:solidFill>
              </a:rPr>
              <a:t>Density-based Clustering</a:t>
            </a:r>
          </a:p>
        </p:txBody>
      </p:sp>
    </p:spTree>
    <p:extLst>
      <p:ext uri="{BB962C8B-B14F-4D97-AF65-F5344CB8AC3E}">
        <p14:creationId xmlns:p14="http://schemas.microsoft.com/office/powerpoint/2010/main" val="3483598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D5C667-E213-442C-AF41-A98720E53E81}"/>
                  </a:ext>
                </a:extLst>
              </p:cNvPr>
              <p:cNvSpPr txBox="1"/>
              <p:nvPr/>
            </p:nvSpPr>
            <p:spPr>
              <a:xfrm>
                <a:off x="2171700" y="1040458"/>
                <a:ext cx="81610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altLang="zh-CN" sz="2400" b="1" dirty="0"/>
                  <a:t>-</a:t>
                </a:r>
                <a:r>
                  <a:rPr lang="zh-CN" altLang="en-US" sz="2400" b="1" dirty="0"/>
                  <a:t>邻域</a:t>
                </a:r>
                <a:r>
                  <a:rPr lang="zh-CN" altLang="en-US" sz="2400" dirty="0"/>
                  <a:t>：对于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/>
                  <a:t>的𝝐</a:t>
                </a:r>
                <a:r>
                  <a:rPr lang="en-US" altLang="zh-CN" sz="2400" dirty="0"/>
                  <a:t>-</a:t>
                </a:r>
                <a:r>
                  <a:rPr lang="zh-CN" altLang="en-US" sz="2400" dirty="0"/>
                  <a:t>邻域为样本集中与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/>
                  <a:t>的距离不大于𝝐的样本的集合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D5C667-E213-442C-AF41-A98720E53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00" y="1040458"/>
                <a:ext cx="8161020" cy="830997"/>
              </a:xfrm>
              <a:prstGeom prst="rect">
                <a:avLst/>
              </a:prstGeom>
              <a:blipFill>
                <a:blip r:embed="rId2"/>
                <a:stretch>
                  <a:fillRect l="-932" t="-6061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1050">
                <a:extLst>
                  <a:ext uri="{FF2B5EF4-FFF2-40B4-BE49-F238E27FC236}">
                    <a16:creationId xmlns:a16="http://schemas.microsoft.com/office/drawing/2014/main" id="{7A81336A-083B-41F9-83B6-BB4E00C5509D}"/>
                  </a:ext>
                </a:extLst>
              </p:cNvPr>
              <p:cNvSpPr txBox="1"/>
              <p:nvPr/>
            </p:nvSpPr>
            <p:spPr bwMode="black">
              <a:xfrm>
                <a:off x="2856548" y="2106897"/>
                <a:ext cx="6478905" cy="59412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Object 1050">
                <a:extLst>
                  <a:ext uri="{FF2B5EF4-FFF2-40B4-BE49-F238E27FC236}">
                    <a16:creationId xmlns:a16="http://schemas.microsoft.com/office/drawing/2014/main" id="{7A81336A-083B-41F9-83B6-BB4E00C55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2856548" y="2106897"/>
                <a:ext cx="6478905" cy="594122"/>
              </a:xfrm>
              <a:prstGeom prst="rect">
                <a:avLst/>
              </a:prstGeom>
              <a:blipFill>
                <a:blip r:embed="rId3"/>
                <a:stretch>
                  <a:fillRect b="-638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utoShape 13">
            <a:extLst>
              <a:ext uri="{FF2B5EF4-FFF2-40B4-BE49-F238E27FC236}">
                <a16:creationId xmlns:a16="http://schemas.microsoft.com/office/drawing/2014/main" id="{4C650E31-ADD1-4558-9A3E-580A70BF9C3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148915" y="3701454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2" name="AutoShape 35">
            <a:extLst>
              <a:ext uri="{FF2B5EF4-FFF2-40B4-BE49-F238E27FC236}">
                <a16:creationId xmlns:a16="http://schemas.microsoft.com/office/drawing/2014/main" id="{C84BC68A-197A-47DD-B05C-03DFDBFDFC85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335393" y="4104529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3" name="AutoShape 36">
            <a:extLst>
              <a:ext uri="{FF2B5EF4-FFF2-40B4-BE49-F238E27FC236}">
                <a16:creationId xmlns:a16="http://schemas.microsoft.com/office/drawing/2014/main" id="{977596A3-37A0-4AC5-A7F8-EAA55FACB04B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853344" y="4133571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4" name="AutoShape 39">
            <a:extLst>
              <a:ext uri="{FF2B5EF4-FFF2-40B4-BE49-F238E27FC236}">
                <a16:creationId xmlns:a16="http://schemas.microsoft.com/office/drawing/2014/main" id="{DAE56B36-4B2B-4C23-A794-DC4C4FBA3200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905030" y="4335109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D58C8E45-A128-4E1D-92AD-E1D86EE9CA9B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539316" y="2986964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6" name="AutoShape 13">
            <a:extLst>
              <a:ext uri="{FF2B5EF4-FFF2-40B4-BE49-F238E27FC236}">
                <a16:creationId xmlns:a16="http://schemas.microsoft.com/office/drawing/2014/main" id="{7375A8BB-AA9B-4F59-9C82-FFB3EBF65D31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372147" y="304867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7" name="AutoShape 13">
            <a:extLst>
              <a:ext uri="{FF2B5EF4-FFF2-40B4-BE49-F238E27FC236}">
                <a16:creationId xmlns:a16="http://schemas.microsoft.com/office/drawing/2014/main" id="{6A9FEE78-4796-448F-9486-31A86A11FAE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539316" y="5184742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8" name="AutoShape 13">
            <a:extLst>
              <a:ext uri="{FF2B5EF4-FFF2-40B4-BE49-F238E27FC236}">
                <a16:creationId xmlns:a16="http://schemas.microsoft.com/office/drawing/2014/main" id="{DAAFD996-E2C3-4B3F-A502-0EB53E55F126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756857" y="3902993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9" name="AutoShape 13">
            <a:extLst>
              <a:ext uri="{FF2B5EF4-FFF2-40B4-BE49-F238E27FC236}">
                <a16:creationId xmlns:a16="http://schemas.microsoft.com/office/drawing/2014/main" id="{98D445A2-CF65-48B1-A006-AE56196AB7D0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281462" y="450760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0" name="AutoShape 13">
            <a:extLst>
              <a:ext uri="{FF2B5EF4-FFF2-40B4-BE49-F238E27FC236}">
                <a16:creationId xmlns:a16="http://schemas.microsoft.com/office/drawing/2014/main" id="{FEA8A1F9-C368-4D89-BE55-47D4BCBCB750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7842246" y="329381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1" name="AutoShape 13">
            <a:extLst>
              <a:ext uri="{FF2B5EF4-FFF2-40B4-BE49-F238E27FC236}">
                <a16:creationId xmlns:a16="http://schemas.microsoft.com/office/drawing/2014/main" id="{5F610D7F-548D-4F42-87C2-778B6F2D5A0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797168" y="3766613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2" name="AutoShape 13">
            <a:extLst>
              <a:ext uri="{FF2B5EF4-FFF2-40B4-BE49-F238E27FC236}">
                <a16:creationId xmlns:a16="http://schemas.microsoft.com/office/drawing/2014/main" id="{7AD51D37-BD81-426F-9E0C-742359194C49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065444" y="4852609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73193E2-BD82-4308-B4A4-1E96058A9AC2}"/>
              </a:ext>
            </a:extLst>
          </p:cNvPr>
          <p:cNvSpPr/>
          <p:nvPr/>
        </p:nvSpPr>
        <p:spPr>
          <a:xfrm>
            <a:off x="5700493" y="3560357"/>
            <a:ext cx="1727000" cy="15988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330D20C-4EE8-4055-B021-3A18FD72940E}"/>
              </a:ext>
            </a:extLst>
          </p:cNvPr>
          <p:cNvSpPr/>
          <p:nvPr/>
        </p:nvSpPr>
        <p:spPr>
          <a:xfrm>
            <a:off x="6543626" y="4340006"/>
            <a:ext cx="91742" cy="748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3AFBB03-2C31-475D-85AF-D91E000D1182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6621934" y="3627121"/>
            <a:ext cx="199913" cy="723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2D79AB8-D06C-4F61-B552-65653FE64640}"/>
                  </a:ext>
                </a:extLst>
              </p:cNvPr>
              <p:cNvSpPr txBox="1"/>
              <p:nvPr/>
            </p:nvSpPr>
            <p:spPr>
              <a:xfrm>
                <a:off x="6440185" y="3599633"/>
                <a:ext cx="363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2D79AB8-D06C-4F61-B552-65653FE64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185" y="3599633"/>
                <a:ext cx="3634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412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D5C667-E213-442C-AF41-A98720E53E81}"/>
                  </a:ext>
                </a:extLst>
              </p:cNvPr>
              <p:cNvSpPr txBox="1"/>
              <p:nvPr/>
            </p:nvSpPr>
            <p:spPr>
              <a:xfrm>
                <a:off x="2171699" y="1991391"/>
                <a:ext cx="8161020" cy="831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核心点</a:t>
                </a:r>
                <a:r>
                  <a:rPr lang="zh-CN" altLang="en-US" sz="2400" dirty="0"/>
                  <a:t>：对于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，若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/>
                  <a:t>的密度不小于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𝑀𝑖𝑛𝑃𝑜𝑡𝑠</m:t>
                    </m:r>
                  </m:oMath>
                </a14:m>
                <a:r>
                  <a:rPr lang="zh-CN" altLang="en-US" sz="2400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/>
                  <a:t>为核心点，即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𝑀𝑖𝑛𝑃𝑜𝑡𝑠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D5C667-E213-442C-AF41-A98720E53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699" y="1991391"/>
                <a:ext cx="8161020" cy="831318"/>
              </a:xfrm>
              <a:prstGeom prst="rect">
                <a:avLst/>
              </a:prstGeom>
              <a:blipFill>
                <a:blip r:embed="rId2"/>
                <a:stretch>
                  <a:fillRect l="-932" t="-4478" r="-932" b="-164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utoShape 13">
            <a:extLst>
              <a:ext uri="{FF2B5EF4-FFF2-40B4-BE49-F238E27FC236}">
                <a16:creationId xmlns:a16="http://schemas.microsoft.com/office/drawing/2014/main" id="{4C650E31-ADD1-4558-9A3E-580A70BF9C3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148915" y="3701454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2" name="AutoShape 35">
            <a:extLst>
              <a:ext uri="{FF2B5EF4-FFF2-40B4-BE49-F238E27FC236}">
                <a16:creationId xmlns:a16="http://schemas.microsoft.com/office/drawing/2014/main" id="{C84BC68A-197A-47DD-B05C-03DFDBFDFC85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335393" y="4104529"/>
            <a:ext cx="457200" cy="562630"/>
          </a:xfrm>
          <a:prstGeom prst="star8">
            <a:avLst>
              <a:gd name="adj" fmla="val 38250"/>
            </a:avLst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3" name="AutoShape 36">
            <a:extLst>
              <a:ext uri="{FF2B5EF4-FFF2-40B4-BE49-F238E27FC236}">
                <a16:creationId xmlns:a16="http://schemas.microsoft.com/office/drawing/2014/main" id="{977596A3-37A0-4AC5-A7F8-EAA55FACB04B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853344" y="4133571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4" name="AutoShape 39">
            <a:extLst>
              <a:ext uri="{FF2B5EF4-FFF2-40B4-BE49-F238E27FC236}">
                <a16:creationId xmlns:a16="http://schemas.microsoft.com/office/drawing/2014/main" id="{DAE56B36-4B2B-4C23-A794-DC4C4FBA3200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905030" y="4335109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D58C8E45-A128-4E1D-92AD-E1D86EE9CA9B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539316" y="2986964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6" name="AutoShape 13">
            <a:extLst>
              <a:ext uri="{FF2B5EF4-FFF2-40B4-BE49-F238E27FC236}">
                <a16:creationId xmlns:a16="http://schemas.microsoft.com/office/drawing/2014/main" id="{7375A8BB-AA9B-4F59-9C82-FFB3EBF65D31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372147" y="304867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7" name="AutoShape 13">
            <a:extLst>
              <a:ext uri="{FF2B5EF4-FFF2-40B4-BE49-F238E27FC236}">
                <a16:creationId xmlns:a16="http://schemas.microsoft.com/office/drawing/2014/main" id="{6A9FEE78-4796-448F-9486-31A86A11FAE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539316" y="5184742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8" name="AutoShape 13">
            <a:extLst>
              <a:ext uri="{FF2B5EF4-FFF2-40B4-BE49-F238E27FC236}">
                <a16:creationId xmlns:a16="http://schemas.microsoft.com/office/drawing/2014/main" id="{DAAFD996-E2C3-4B3F-A502-0EB53E55F126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756857" y="3902993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9" name="AutoShape 13">
            <a:extLst>
              <a:ext uri="{FF2B5EF4-FFF2-40B4-BE49-F238E27FC236}">
                <a16:creationId xmlns:a16="http://schemas.microsoft.com/office/drawing/2014/main" id="{98D445A2-CF65-48B1-A006-AE56196AB7D0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281462" y="450760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0" name="AutoShape 13">
            <a:extLst>
              <a:ext uri="{FF2B5EF4-FFF2-40B4-BE49-F238E27FC236}">
                <a16:creationId xmlns:a16="http://schemas.microsoft.com/office/drawing/2014/main" id="{FEA8A1F9-C368-4D89-BE55-47D4BCBCB750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7842246" y="329381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1" name="AutoShape 13">
            <a:extLst>
              <a:ext uri="{FF2B5EF4-FFF2-40B4-BE49-F238E27FC236}">
                <a16:creationId xmlns:a16="http://schemas.microsoft.com/office/drawing/2014/main" id="{5F610D7F-548D-4F42-87C2-778B6F2D5A0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797168" y="3766613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2" name="AutoShape 13">
            <a:extLst>
              <a:ext uri="{FF2B5EF4-FFF2-40B4-BE49-F238E27FC236}">
                <a16:creationId xmlns:a16="http://schemas.microsoft.com/office/drawing/2014/main" id="{7AD51D37-BD81-426F-9E0C-742359194C49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065444" y="4852609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73193E2-BD82-4308-B4A4-1E96058A9AC2}"/>
              </a:ext>
            </a:extLst>
          </p:cNvPr>
          <p:cNvSpPr/>
          <p:nvPr/>
        </p:nvSpPr>
        <p:spPr>
          <a:xfrm>
            <a:off x="5700493" y="3560357"/>
            <a:ext cx="1727000" cy="15988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330D20C-4EE8-4055-B021-3A18FD72940E}"/>
              </a:ext>
            </a:extLst>
          </p:cNvPr>
          <p:cNvSpPr/>
          <p:nvPr/>
        </p:nvSpPr>
        <p:spPr>
          <a:xfrm>
            <a:off x="6543626" y="4340006"/>
            <a:ext cx="91742" cy="748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3AFBB03-2C31-475D-85AF-D91E000D1182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6621934" y="3627121"/>
            <a:ext cx="199913" cy="723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2D79AB8-D06C-4F61-B552-65653FE64640}"/>
                  </a:ext>
                </a:extLst>
              </p:cNvPr>
              <p:cNvSpPr txBox="1"/>
              <p:nvPr/>
            </p:nvSpPr>
            <p:spPr>
              <a:xfrm>
                <a:off x="6440185" y="3599633"/>
                <a:ext cx="363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2D79AB8-D06C-4F61-B552-65653FE64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185" y="3599633"/>
                <a:ext cx="3634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2A9BD04-9B8A-42D7-8E1A-838A8707197A}"/>
                  </a:ext>
                </a:extLst>
              </p:cNvPr>
              <p:cNvSpPr txBox="1"/>
              <p:nvPr/>
            </p:nvSpPr>
            <p:spPr>
              <a:xfrm>
                <a:off x="2095499" y="1024685"/>
                <a:ext cx="8161020" cy="831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密度</a:t>
                </a:r>
                <a:r>
                  <a:rPr lang="zh-CN" altLang="en-US" sz="2400" dirty="0"/>
                  <a:t>：对于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zh-CN" altLang="en-US" sz="2400" dirty="0"/>
                  <a:t>，称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400" dirty="0"/>
                  <a:t>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/>
                  <a:t>中样本点的个数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2A9BD04-9B8A-42D7-8E1A-838A87071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499" y="1024685"/>
                <a:ext cx="8161020" cy="831894"/>
              </a:xfrm>
              <a:prstGeom prst="rect">
                <a:avLst/>
              </a:prstGeom>
              <a:blipFill>
                <a:blip r:embed="rId4"/>
                <a:stretch>
                  <a:fillRect l="-1089" t="-5970" r="-467" b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8DC7CFD-BE23-4BE4-B1B2-EE46912CE583}"/>
                  </a:ext>
                </a:extLst>
              </p:cNvPr>
              <p:cNvSpPr txBox="1"/>
              <p:nvPr/>
            </p:nvSpPr>
            <p:spPr>
              <a:xfrm>
                <a:off x="7929765" y="4249467"/>
                <a:ext cx="24035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𝑀𝑖𝑛𝑃𝑜𝑡𝑠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8DC7CFD-BE23-4BE4-B1B2-EE46912CE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765" y="4249467"/>
                <a:ext cx="240350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559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——DBSCAN</a:t>
            </a:r>
            <a:endParaRPr lang="zh-CN" altLang="en-US" dirty="0"/>
          </a:p>
        </p:txBody>
      </p:sp>
      <p:sp>
        <p:nvSpPr>
          <p:cNvPr id="11" name="AutoShape 13">
            <a:extLst>
              <a:ext uri="{FF2B5EF4-FFF2-40B4-BE49-F238E27FC236}">
                <a16:creationId xmlns:a16="http://schemas.microsoft.com/office/drawing/2014/main" id="{4C650E31-ADD1-4558-9A3E-580A70BF9C3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325955" y="3389034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2" name="AutoShape 35">
            <a:extLst>
              <a:ext uri="{FF2B5EF4-FFF2-40B4-BE49-F238E27FC236}">
                <a16:creationId xmlns:a16="http://schemas.microsoft.com/office/drawing/2014/main" id="{C84BC68A-197A-47DD-B05C-03DFDBFDFC85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512433" y="3792109"/>
            <a:ext cx="457200" cy="562630"/>
          </a:xfrm>
          <a:prstGeom prst="star8">
            <a:avLst>
              <a:gd name="adj" fmla="val 38250"/>
            </a:avLst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3" name="AutoShape 36">
            <a:extLst>
              <a:ext uri="{FF2B5EF4-FFF2-40B4-BE49-F238E27FC236}">
                <a16:creationId xmlns:a16="http://schemas.microsoft.com/office/drawing/2014/main" id="{977596A3-37A0-4AC5-A7F8-EAA55FACB04B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000545" y="3868603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4" name="AutoShape 39">
            <a:extLst>
              <a:ext uri="{FF2B5EF4-FFF2-40B4-BE49-F238E27FC236}">
                <a16:creationId xmlns:a16="http://schemas.microsoft.com/office/drawing/2014/main" id="{DAE56B36-4B2B-4C23-A794-DC4C4FBA3200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082070" y="4022689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D58C8E45-A128-4E1D-92AD-E1D86EE9CA9B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641533" y="2491417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6" name="AutoShape 13">
            <a:extLst>
              <a:ext uri="{FF2B5EF4-FFF2-40B4-BE49-F238E27FC236}">
                <a16:creationId xmlns:a16="http://schemas.microsoft.com/office/drawing/2014/main" id="{7375A8BB-AA9B-4F59-9C82-FFB3EBF65D31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549187" y="273625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7" name="AutoShape 13">
            <a:extLst>
              <a:ext uri="{FF2B5EF4-FFF2-40B4-BE49-F238E27FC236}">
                <a16:creationId xmlns:a16="http://schemas.microsoft.com/office/drawing/2014/main" id="{6A9FEE78-4796-448F-9486-31A86A11FAE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716356" y="4872322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8" name="AutoShape 13">
            <a:extLst>
              <a:ext uri="{FF2B5EF4-FFF2-40B4-BE49-F238E27FC236}">
                <a16:creationId xmlns:a16="http://schemas.microsoft.com/office/drawing/2014/main" id="{DAAFD996-E2C3-4B3F-A502-0EB53E55F126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3933897" y="3590573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9" name="AutoShape 13">
            <a:extLst>
              <a:ext uri="{FF2B5EF4-FFF2-40B4-BE49-F238E27FC236}">
                <a16:creationId xmlns:a16="http://schemas.microsoft.com/office/drawing/2014/main" id="{98D445A2-CF65-48B1-A006-AE56196AB7D0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458502" y="4253931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0" name="AutoShape 13">
            <a:extLst>
              <a:ext uri="{FF2B5EF4-FFF2-40B4-BE49-F238E27FC236}">
                <a16:creationId xmlns:a16="http://schemas.microsoft.com/office/drawing/2014/main" id="{FEA8A1F9-C368-4D89-BE55-47D4BCBCB750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7019286" y="298139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1" name="AutoShape 13">
            <a:extLst>
              <a:ext uri="{FF2B5EF4-FFF2-40B4-BE49-F238E27FC236}">
                <a16:creationId xmlns:a16="http://schemas.microsoft.com/office/drawing/2014/main" id="{5F610D7F-548D-4F42-87C2-778B6F2D5A0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974208" y="3454193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2" name="AutoShape 13">
            <a:extLst>
              <a:ext uri="{FF2B5EF4-FFF2-40B4-BE49-F238E27FC236}">
                <a16:creationId xmlns:a16="http://schemas.microsoft.com/office/drawing/2014/main" id="{7AD51D37-BD81-426F-9E0C-742359194C49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242484" y="4540189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73193E2-BD82-4308-B4A4-1E96058A9AC2}"/>
              </a:ext>
            </a:extLst>
          </p:cNvPr>
          <p:cNvSpPr/>
          <p:nvPr/>
        </p:nvSpPr>
        <p:spPr>
          <a:xfrm>
            <a:off x="5299480" y="2920473"/>
            <a:ext cx="1727000" cy="15988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330D20C-4EE8-4055-B021-3A18FD72940E}"/>
              </a:ext>
            </a:extLst>
          </p:cNvPr>
          <p:cNvSpPr/>
          <p:nvPr/>
        </p:nvSpPr>
        <p:spPr>
          <a:xfrm>
            <a:off x="6142613" y="3700122"/>
            <a:ext cx="91742" cy="748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3AFBB03-2C31-475D-85AF-D91E000D1182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6220921" y="2987237"/>
            <a:ext cx="199913" cy="723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2D79AB8-D06C-4F61-B552-65653FE64640}"/>
                  </a:ext>
                </a:extLst>
              </p:cNvPr>
              <p:cNvSpPr txBox="1"/>
              <p:nvPr/>
            </p:nvSpPr>
            <p:spPr>
              <a:xfrm>
                <a:off x="6039172" y="2959749"/>
                <a:ext cx="363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2D79AB8-D06C-4F61-B552-65653FE64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172" y="2959749"/>
                <a:ext cx="3634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2A9BD04-9B8A-42D7-8E1A-838A8707197A}"/>
                  </a:ext>
                </a:extLst>
              </p:cNvPr>
              <p:cNvSpPr txBox="1"/>
              <p:nvPr/>
            </p:nvSpPr>
            <p:spPr>
              <a:xfrm>
                <a:off x="2172249" y="1230627"/>
                <a:ext cx="8161020" cy="831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边界点</a:t>
                </a:r>
                <a:r>
                  <a:rPr lang="zh-CN" altLang="en-US" sz="2400" dirty="0"/>
                  <a:t>：若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不为</m:t>
                    </m:r>
                  </m:oMath>
                </a14:m>
                <a:r>
                  <a:rPr lang="zh-CN" altLang="en-US" sz="2400" dirty="0"/>
                  <a:t>核心点，但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2400" dirty="0"/>
                  <a:t>-</a:t>
                </a:r>
                <a:r>
                  <a:rPr lang="zh-CN" altLang="en-US" sz="2400" dirty="0"/>
                  <a:t>邻域存在核心点，则称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/>
                  <a:t>为边界点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2A9BD04-9B8A-42D7-8E1A-838A87071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249" y="1230627"/>
                <a:ext cx="8161020" cy="831894"/>
              </a:xfrm>
              <a:prstGeom prst="rect">
                <a:avLst/>
              </a:prstGeom>
              <a:blipFill>
                <a:blip r:embed="rId3"/>
                <a:stretch>
                  <a:fillRect l="-932" t="-4478" r="-466" b="-164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8DC7CFD-BE23-4BE4-B1B2-EE46912CE583}"/>
                  </a:ext>
                </a:extLst>
              </p:cNvPr>
              <p:cNvSpPr txBox="1"/>
              <p:nvPr/>
            </p:nvSpPr>
            <p:spPr>
              <a:xfrm>
                <a:off x="7106805" y="3937047"/>
                <a:ext cx="24035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𝑀𝑖𝑛𝑃𝑜𝑡𝑠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8DC7CFD-BE23-4BE4-B1B2-EE46912CE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805" y="3937047"/>
                <a:ext cx="240350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327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——DBSCAN</a:t>
            </a:r>
            <a:endParaRPr lang="zh-CN" altLang="en-US" dirty="0"/>
          </a:p>
        </p:txBody>
      </p:sp>
      <p:sp>
        <p:nvSpPr>
          <p:cNvPr id="11" name="AutoShape 13">
            <a:extLst>
              <a:ext uri="{FF2B5EF4-FFF2-40B4-BE49-F238E27FC236}">
                <a16:creationId xmlns:a16="http://schemas.microsoft.com/office/drawing/2014/main" id="{4C650E31-ADD1-4558-9A3E-580A70BF9C3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066280" y="3241273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2" name="AutoShape 35">
            <a:extLst>
              <a:ext uri="{FF2B5EF4-FFF2-40B4-BE49-F238E27FC236}">
                <a16:creationId xmlns:a16="http://schemas.microsoft.com/office/drawing/2014/main" id="{C84BC68A-197A-47DD-B05C-03DFDBFDFC85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252758" y="3644348"/>
            <a:ext cx="457200" cy="562630"/>
          </a:xfrm>
          <a:prstGeom prst="star8">
            <a:avLst>
              <a:gd name="adj" fmla="val 38250"/>
            </a:avLst>
          </a:prstGeom>
          <a:solidFill>
            <a:srgbClr val="00B05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3" name="AutoShape 36">
            <a:extLst>
              <a:ext uri="{FF2B5EF4-FFF2-40B4-BE49-F238E27FC236}">
                <a16:creationId xmlns:a16="http://schemas.microsoft.com/office/drawing/2014/main" id="{977596A3-37A0-4AC5-A7F8-EAA55FACB04B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3740870" y="3720842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4" name="AutoShape 39">
            <a:extLst>
              <a:ext uri="{FF2B5EF4-FFF2-40B4-BE49-F238E27FC236}">
                <a16:creationId xmlns:a16="http://schemas.microsoft.com/office/drawing/2014/main" id="{DAE56B36-4B2B-4C23-A794-DC4C4FBA3200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822395" y="387492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D58C8E45-A128-4E1D-92AD-E1D86EE9CA9B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381858" y="2343656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6" name="AutoShape 13">
            <a:extLst>
              <a:ext uri="{FF2B5EF4-FFF2-40B4-BE49-F238E27FC236}">
                <a16:creationId xmlns:a16="http://schemas.microsoft.com/office/drawing/2014/main" id="{7375A8BB-AA9B-4F59-9C82-FFB3EBF65D31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3289512" y="2588497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7" name="AutoShape 13">
            <a:extLst>
              <a:ext uri="{FF2B5EF4-FFF2-40B4-BE49-F238E27FC236}">
                <a16:creationId xmlns:a16="http://schemas.microsoft.com/office/drawing/2014/main" id="{6A9FEE78-4796-448F-9486-31A86A11FAE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456681" y="4724561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8" name="AutoShape 13">
            <a:extLst>
              <a:ext uri="{FF2B5EF4-FFF2-40B4-BE49-F238E27FC236}">
                <a16:creationId xmlns:a16="http://schemas.microsoft.com/office/drawing/2014/main" id="{DAAFD996-E2C3-4B3F-A502-0EB53E55F126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2674222" y="3442812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9" name="AutoShape 13">
            <a:extLst>
              <a:ext uri="{FF2B5EF4-FFF2-40B4-BE49-F238E27FC236}">
                <a16:creationId xmlns:a16="http://schemas.microsoft.com/office/drawing/2014/main" id="{98D445A2-CF65-48B1-A006-AE56196AB7D0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198827" y="4106170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0" name="AutoShape 13">
            <a:extLst>
              <a:ext uri="{FF2B5EF4-FFF2-40B4-BE49-F238E27FC236}">
                <a16:creationId xmlns:a16="http://schemas.microsoft.com/office/drawing/2014/main" id="{FEA8A1F9-C368-4D89-BE55-47D4BCBCB750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759611" y="2833637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1" name="AutoShape 13">
            <a:extLst>
              <a:ext uri="{FF2B5EF4-FFF2-40B4-BE49-F238E27FC236}">
                <a16:creationId xmlns:a16="http://schemas.microsoft.com/office/drawing/2014/main" id="{5F610D7F-548D-4F42-87C2-778B6F2D5A0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714533" y="3306432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2" name="AutoShape 13">
            <a:extLst>
              <a:ext uri="{FF2B5EF4-FFF2-40B4-BE49-F238E27FC236}">
                <a16:creationId xmlns:a16="http://schemas.microsoft.com/office/drawing/2014/main" id="{7AD51D37-BD81-426F-9E0C-742359194C49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2982809" y="439242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73193E2-BD82-4308-B4A4-1E96058A9AC2}"/>
              </a:ext>
            </a:extLst>
          </p:cNvPr>
          <p:cNvSpPr/>
          <p:nvPr/>
        </p:nvSpPr>
        <p:spPr>
          <a:xfrm>
            <a:off x="5103675" y="2263494"/>
            <a:ext cx="1727000" cy="15988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330D20C-4EE8-4055-B021-3A18FD72940E}"/>
              </a:ext>
            </a:extLst>
          </p:cNvPr>
          <p:cNvSpPr/>
          <p:nvPr/>
        </p:nvSpPr>
        <p:spPr>
          <a:xfrm>
            <a:off x="5946808" y="3043143"/>
            <a:ext cx="91742" cy="748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3AFBB03-2C31-475D-85AF-D91E000D1182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6025116" y="2330258"/>
            <a:ext cx="199913" cy="723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2D79AB8-D06C-4F61-B552-65653FE64640}"/>
                  </a:ext>
                </a:extLst>
              </p:cNvPr>
              <p:cNvSpPr txBox="1"/>
              <p:nvPr/>
            </p:nvSpPr>
            <p:spPr>
              <a:xfrm>
                <a:off x="5843367" y="2302770"/>
                <a:ext cx="363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2D79AB8-D06C-4F61-B552-65653FE64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367" y="2302770"/>
                <a:ext cx="3634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2A9BD04-9B8A-42D7-8E1A-838A8707197A}"/>
                  </a:ext>
                </a:extLst>
              </p:cNvPr>
              <p:cNvSpPr txBox="1"/>
              <p:nvPr/>
            </p:nvSpPr>
            <p:spPr>
              <a:xfrm>
                <a:off x="950674" y="1021906"/>
                <a:ext cx="8161020" cy="831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噪音点</a:t>
                </a:r>
                <a:r>
                  <a:rPr lang="zh-CN" altLang="en-US" sz="2400" dirty="0"/>
                  <a:t>：若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不为</m:t>
                    </m:r>
                  </m:oMath>
                </a14:m>
                <a:r>
                  <a:rPr lang="zh-CN" altLang="en-US" sz="2400" dirty="0"/>
                  <a:t>核心点也不为边界点，则称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/>
                  <a:t>为噪音点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2A9BD04-9B8A-42D7-8E1A-838A87071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74" y="1021906"/>
                <a:ext cx="8161020" cy="831894"/>
              </a:xfrm>
              <a:prstGeom prst="rect">
                <a:avLst/>
              </a:prstGeom>
              <a:blipFill>
                <a:blip r:embed="rId3"/>
                <a:stretch>
                  <a:fillRect l="-932" t="-6061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8DC7CFD-BE23-4BE4-B1B2-EE46912CE583}"/>
                  </a:ext>
                </a:extLst>
              </p:cNvPr>
              <p:cNvSpPr txBox="1"/>
              <p:nvPr/>
            </p:nvSpPr>
            <p:spPr>
              <a:xfrm>
                <a:off x="5847130" y="3789286"/>
                <a:ext cx="24035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𝑀𝑖𝑛𝑃𝑜𝑡𝑠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8DC7CFD-BE23-4BE4-B1B2-EE46912CE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30" y="3789286"/>
                <a:ext cx="240350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9243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FC70038F-8E5D-4CA9-B2CE-5F0CFE3DE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进一步说明</a:t>
            </a:r>
            <a:endParaRPr lang="en-US" altLang="zh-CN" sz="2800" dirty="0"/>
          </a:p>
          <a:p>
            <a:pPr marL="971550" lvl="1" indent="-514350">
              <a:buFont typeface="+mj-ea"/>
              <a:buAutoNum type="circleNumDbPlain"/>
            </a:pPr>
            <a:endParaRPr lang="en-US" altLang="zh-CN" sz="28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——DBSCAN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3FA8511-4A36-49F0-AB20-A7C06811E322}"/>
              </a:ext>
            </a:extLst>
          </p:cNvPr>
          <p:cNvSpPr txBox="1"/>
          <p:nvPr/>
        </p:nvSpPr>
        <p:spPr>
          <a:xfrm>
            <a:off x="1270496" y="1701954"/>
            <a:ext cx="73451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核心点</a:t>
            </a:r>
            <a:r>
              <a:rPr lang="zh-CN" altLang="en-US" sz="2400" dirty="0"/>
              <a:t>位于类的内部，它明确属于某个特定的类；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噪音点</a:t>
            </a:r>
            <a:r>
              <a:rPr lang="zh-CN" altLang="en-US" sz="2400" dirty="0"/>
              <a:t>是数据中的干扰数据，它不属于任何一个类；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边界点</a:t>
            </a:r>
            <a:r>
              <a:rPr lang="zh-CN" altLang="en-US" sz="2400" dirty="0"/>
              <a:t>是一类特殊的点，它位于一个或几个类的边缘地带，可能属于一个类，也可能属于另一个类，其类别归属并不明确</a:t>
            </a:r>
          </a:p>
        </p:txBody>
      </p:sp>
    </p:spTree>
    <p:extLst>
      <p:ext uri="{BB962C8B-B14F-4D97-AF65-F5344CB8AC3E}">
        <p14:creationId xmlns:p14="http://schemas.microsoft.com/office/powerpoint/2010/main" val="3247636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3FA8511-4A36-49F0-AB20-A7C06811E322}"/>
                  </a:ext>
                </a:extLst>
              </p:cNvPr>
              <p:cNvSpPr txBox="1"/>
              <p:nvPr/>
            </p:nvSpPr>
            <p:spPr>
              <a:xfrm>
                <a:off x="950673" y="964744"/>
                <a:ext cx="9554987" cy="1137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直接密度可达</a:t>
                </a:r>
                <a:r>
                  <a:rPr lang="zh-CN" altLang="en-US" sz="2400" dirty="0"/>
                  <a:t>：若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且</m:t>
                    </m:r>
                  </m:oMath>
                </a14:m>
                <a:r>
                  <a:rPr lang="zh-CN" altLang="en-US" sz="2400" dirty="0"/>
                  <a:t>为核心点，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则称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2400" dirty="0"/>
                  <a:t>从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直接密度</m:t>
                    </m:r>
                  </m:oMath>
                </a14:m>
                <a:r>
                  <a:rPr lang="zh-CN" altLang="en-US" sz="2400" dirty="0"/>
                  <a:t>可达的。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3FA8511-4A36-49F0-AB20-A7C06811E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73" y="964744"/>
                <a:ext cx="9554987" cy="1137876"/>
              </a:xfrm>
              <a:prstGeom prst="rect">
                <a:avLst/>
              </a:prstGeom>
              <a:blipFill>
                <a:blip r:embed="rId2"/>
                <a:stretch>
                  <a:fillRect l="-796" b="-12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6954AB3-1F3A-410B-8812-312BCDEA5E71}"/>
                  </a:ext>
                </a:extLst>
              </p:cNvPr>
              <p:cNvSpPr txBox="1"/>
              <p:nvPr/>
            </p:nvSpPr>
            <p:spPr>
              <a:xfrm>
                <a:off x="1004013" y="2417098"/>
                <a:ext cx="9554987" cy="1137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密度可达</a:t>
                </a:r>
                <a:r>
                  <a:rPr lang="zh-CN" altLang="en-US" sz="2400" dirty="0"/>
                  <a:t>：若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zh-CN" altLang="en-US" sz="2400" dirty="0"/>
                  <a:t>，满足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zh-CN" alt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从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直接密度可达，则称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2400" dirty="0"/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密度</m:t>
                    </m:r>
                  </m:oMath>
                </a14:m>
                <a:r>
                  <a:rPr lang="zh-CN" altLang="en-US" sz="2400" dirty="0"/>
                  <a:t>可达的。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6954AB3-1F3A-410B-8812-312BCDEA5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13" y="2417098"/>
                <a:ext cx="9554987" cy="1137876"/>
              </a:xfrm>
              <a:prstGeom prst="rect">
                <a:avLst/>
              </a:prstGeom>
              <a:blipFill>
                <a:blip r:embed="rId3"/>
                <a:stretch>
                  <a:fillRect l="-930" b="-1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8CA7872-3735-482C-B060-49F834E9CBF1}"/>
                  </a:ext>
                </a:extLst>
              </p:cNvPr>
              <p:cNvSpPr txBox="1"/>
              <p:nvPr/>
            </p:nvSpPr>
            <p:spPr>
              <a:xfrm>
                <a:off x="950673" y="3766071"/>
                <a:ext cx="9554987" cy="1134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密度相连</a:t>
                </a:r>
                <a:r>
                  <a:rPr lang="zh-CN" altLang="en-US" sz="2400" dirty="0"/>
                  <a:t>：若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均</m:t>
                    </m:r>
                  </m:oMath>
                </a14:m>
                <a:r>
                  <a:rPr lang="zh-CN" altLang="en-US" sz="2400" dirty="0"/>
                  <a:t>是从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/>
                  <a:t>密度可达的，则称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/>
                  <a:t>是密度相连的。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8CA7872-3735-482C-B060-49F834E9C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73" y="3766071"/>
                <a:ext cx="9554987" cy="1134413"/>
              </a:xfrm>
              <a:prstGeom prst="rect">
                <a:avLst/>
              </a:prstGeom>
              <a:blipFill>
                <a:blip r:embed="rId4"/>
                <a:stretch>
                  <a:fillRect l="-796" b="-1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198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E4B1DF4-6667-4E70-8547-6DE526779831}"/>
                  </a:ext>
                </a:extLst>
              </p:cNvPr>
              <p:cNvSpPr txBox="1"/>
              <p:nvPr/>
            </p:nvSpPr>
            <p:spPr>
              <a:xfrm>
                <a:off x="1458594" y="1008826"/>
                <a:ext cx="7840706" cy="1759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𝜛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为样本中的一个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类别</a:t>
                </a:r>
                <a:r>
                  <a:rPr lang="zh-CN" altLang="en-US" sz="2400" dirty="0"/>
                  <a:t>，则对于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sz="2400" dirty="0">
                  <a:solidFill>
                    <a:srgbClr val="000000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𝜛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，且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是从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密度可达</m:t>
                    </m:r>
                  </m:oMath>
                </a14:m>
                <a:r>
                  <a:rPr lang="zh-CN" altLang="en-US" sz="2400" dirty="0"/>
                  <a:t>的，则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𝜛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；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𝜛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/>
                  <a:t>密度相连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E4B1DF4-6667-4E70-8547-6DE526779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94" y="1008826"/>
                <a:ext cx="7840706" cy="1759328"/>
              </a:xfrm>
              <a:prstGeom prst="rect">
                <a:avLst/>
              </a:prstGeom>
              <a:blipFill>
                <a:blip r:embed="rId2"/>
                <a:stretch>
                  <a:fillRect l="-1133" b="-3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>
            <a:extLst>
              <a:ext uri="{FF2B5EF4-FFF2-40B4-BE49-F238E27FC236}">
                <a16:creationId xmlns:a16="http://schemas.microsoft.com/office/drawing/2014/main" id="{D1DD7897-490E-469F-BED7-E79A609D62D8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880277" y="3816772"/>
            <a:ext cx="5198995" cy="5232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rgbClr val="FF0000"/>
                </a:solidFill>
                <a:latin typeface="+mn-ea"/>
                <a:ea typeface="+mn-ea"/>
              </a:rPr>
              <a:t>类别中所有的点都是密度相连的</a:t>
            </a:r>
          </a:p>
        </p:txBody>
      </p:sp>
    </p:spTree>
    <p:extLst>
      <p:ext uri="{BB962C8B-B14F-4D97-AF65-F5344CB8AC3E}">
        <p14:creationId xmlns:p14="http://schemas.microsoft.com/office/powerpoint/2010/main" val="197537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5FAFEF1-B8A0-45B1-8C56-E54647C65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步骤</a:t>
            </a:r>
            <a:endParaRPr lang="en-US" altLang="zh-CN" sz="32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7D32C25-6294-4D40-84D9-0546279D12AF}"/>
                  </a:ext>
                </a:extLst>
              </p:cNvPr>
              <p:cNvSpPr txBox="1"/>
              <p:nvPr/>
            </p:nvSpPr>
            <p:spPr>
              <a:xfrm>
                <a:off x="2074820" y="1625052"/>
                <a:ext cx="784070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1" dirty="0"/>
                  <a:t>1</a:t>
                </a:r>
                <a:r>
                  <a:rPr lang="zh-CN" altLang="en-US" sz="2400" b="1" dirty="0"/>
                  <a:t>） 初始化参数</a:t>
                </a:r>
                <a:endParaRPr lang="en-US" altLang="zh-CN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	</a:t>
                </a:r>
                <a:r>
                  <a:rPr lang="zh-CN" altLang="en-US" sz="2400" dirty="0"/>
                  <a:t>确定参数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𝑀𝑖𝑛𝑃𝑜𝑡𝑠</m:t>
                    </m:r>
                  </m:oMath>
                </a14:m>
                <a:r>
                  <a:rPr lang="zh-CN" altLang="en-US" sz="2400" dirty="0"/>
                  <a:t>；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	</a:t>
                </a:r>
                <a:r>
                  <a:rPr lang="zh-CN" altLang="en-US" sz="2400" dirty="0"/>
                  <a:t>核心点集合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CN" altLang="en-US" sz="2400" dirty="0"/>
                  <a:t>；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	</a:t>
                </a:r>
                <a:r>
                  <a:rPr lang="zh-CN" altLang="en-US" sz="2400" dirty="0"/>
                  <a:t>类别数</a:t>
                </a:r>
                <a:r>
                  <a:rPr lang="en-US" altLang="zh-CN" sz="2400" dirty="0"/>
                  <a:t>K=0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7D32C25-6294-4D40-84D9-0546279D1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820" y="1625052"/>
                <a:ext cx="7840706" cy="2308324"/>
              </a:xfrm>
              <a:prstGeom prst="rect">
                <a:avLst/>
              </a:prstGeom>
              <a:blipFill>
                <a:blip r:embed="rId2"/>
                <a:stretch>
                  <a:fillRect l="-1133" b="-2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726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5FAFEF1-B8A0-45B1-8C56-E54647C65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步骤</a:t>
            </a:r>
            <a:endParaRPr lang="en-US" altLang="zh-CN" sz="32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4FD20F9-1D07-4993-AD31-A76AC93411A0}"/>
                  </a:ext>
                </a:extLst>
              </p:cNvPr>
              <p:cNvSpPr txBox="1"/>
              <p:nvPr/>
            </p:nvSpPr>
            <p:spPr>
              <a:xfrm>
                <a:off x="2074820" y="1554094"/>
                <a:ext cx="7840706" cy="1685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1" dirty="0"/>
                  <a:t>2</a:t>
                </a:r>
                <a:r>
                  <a:rPr lang="zh-CN" altLang="en-US" sz="2400" b="1" dirty="0"/>
                  <a:t>） 寻找核心点集合</a:t>
                </a:r>
                <a:endParaRPr lang="en-US" altLang="zh-CN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 dirty="0"/>
                  <a:t>	</a:t>
                </a:r>
                <a:r>
                  <a:rPr lang="zh-CN" altLang="en-US" sz="2400" dirty="0"/>
                  <a:t>找到当前所有样本中的核心点，并加入核心点集合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zh-CN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	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4FD20F9-1D07-4993-AD31-A76AC9341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820" y="1554094"/>
                <a:ext cx="7840706" cy="1685846"/>
              </a:xfrm>
              <a:prstGeom prst="rect">
                <a:avLst/>
              </a:prstGeom>
              <a:blipFill>
                <a:blip r:embed="rId2"/>
                <a:stretch>
                  <a:fillRect l="-1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utoShape 13">
            <a:extLst>
              <a:ext uri="{FF2B5EF4-FFF2-40B4-BE49-F238E27FC236}">
                <a16:creationId xmlns:a16="http://schemas.microsoft.com/office/drawing/2014/main" id="{A4975085-1909-4674-B843-BE88143D72E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731172" y="4204374"/>
            <a:ext cx="457200" cy="562630"/>
          </a:xfrm>
          <a:prstGeom prst="star8">
            <a:avLst>
              <a:gd name="adj" fmla="val 3825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2" name="AutoShape 35">
            <a:extLst>
              <a:ext uri="{FF2B5EF4-FFF2-40B4-BE49-F238E27FC236}">
                <a16:creationId xmlns:a16="http://schemas.microsoft.com/office/drawing/2014/main" id="{37822FC1-9446-4753-AEE7-5785159E0079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917650" y="4607449"/>
            <a:ext cx="457200" cy="562630"/>
          </a:xfrm>
          <a:prstGeom prst="star8">
            <a:avLst>
              <a:gd name="adj" fmla="val 3825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3" name="AutoShape 36">
            <a:extLst>
              <a:ext uri="{FF2B5EF4-FFF2-40B4-BE49-F238E27FC236}">
                <a16:creationId xmlns:a16="http://schemas.microsoft.com/office/drawing/2014/main" id="{518EA7BC-6394-4CE5-B02C-2FAA909F022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435601" y="4636491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4" name="AutoShape 39">
            <a:extLst>
              <a:ext uri="{FF2B5EF4-FFF2-40B4-BE49-F238E27FC236}">
                <a16:creationId xmlns:a16="http://schemas.microsoft.com/office/drawing/2014/main" id="{65790994-DF94-47CF-B73E-B8BBAC5378C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487287" y="4838029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49415490-7C57-43FA-ADAD-665DB57AE61E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341397" y="3899249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6" name="AutoShape 13">
            <a:extLst>
              <a:ext uri="{FF2B5EF4-FFF2-40B4-BE49-F238E27FC236}">
                <a16:creationId xmlns:a16="http://schemas.microsoft.com/office/drawing/2014/main" id="{092D1EDE-E0D4-4508-B1D1-1B03F474E5CA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954404" y="355159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8" name="AutoShape 13">
            <a:extLst>
              <a:ext uri="{FF2B5EF4-FFF2-40B4-BE49-F238E27FC236}">
                <a16:creationId xmlns:a16="http://schemas.microsoft.com/office/drawing/2014/main" id="{2862227A-B92B-4B0D-9844-AA3880F625DB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863719" y="5010525"/>
            <a:ext cx="457200" cy="562630"/>
          </a:xfrm>
          <a:prstGeom prst="star8">
            <a:avLst>
              <a:gd name="adj" fmla="val 3825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9" name="AutoShape 13">
            <a:extLst>
              <a:ext uri="{FF2B5EF4-FFF2-40B4-BE49-F238E27FC236}">
                <a16:creationId xmlns:a16="http://schemas.microsoft.com/office/drawing/2014/main" id="{2C65ACC1-C312-4576-93DB-2EA3D7264D0D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7424503" y="379673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0" name="AutoShape 13">
            <a:extLst>
              <a:ext uri="{FF2B5EF4-FFF2-40B4-BE49-F238E27FC236}">
                <a16:creationId xmlns:a16="http://schemas.microsoft.com/office/drawing/2014/main" id="{FF0A555B-5915-4542-8604-4215E5E67F3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496945" y="4279981"/>
            <a:ext cx="457200" cy="562630"/>
          </a:xfrm>
          <a:prstGeom prst="star8">
            <a:avLst>
              <a:gd name="adj" fmla="val 3825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570A01D-67A5-41F5-A44F-D855AEB9D305}"/>
              </a:ext>
            </a:extLst>
          </p:cNvPr>
          <p:cNvSpPr/>
          <p:nvPr/>
        </p:nvSpPr>
        <p:spPr>
          <a:xfrm>
            <a:off x="5282750" y="4063277"/>
            <a:ext cx="1727000" cy="15988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7E734FC-DEC2-43D2-972D-381573F205F9}"/>
                  </a:ext>
                </a:extLst>
              </p:cNvPr>
              <p:cNvSpPr txBox="1"/>
              <p:nvPr/>
            </p:nvSpPr>
            <p:spPr>
              <a:xfrm>
                <a:off x="7512022" y="4752387"/>
                <a:ext cx="24035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𝑀𝑖𝑛𝑃𝑜𝑡𝑠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7E734FC-DEC2-43D2-972D-381573F20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022" y="4752387"/>
                <a:ext cx="240350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椭圆 26">
            <a:extLst>
              <a:ext uri="{FF2B5EF4-FFF2-40B4-BE49-F238E27FC236}">
                <a16:creationId xmlns:a16="http://schemas.microsoft.com/office/drawing/2014/main" id="{AA5E1261-9033-4A72-AEB9-7BEF575AB6AA}"/>
              </a:ext>
            </a:extLst>
          </p:cNvPr>
          <p:cNvSpPr/>
          <p:nvPr/>
        </p:nvSpPr>
        <p:spPr>
          <a:xfrm>
            <a:off x="5739625" y="3691119"/>
            <a:ext cx="1727000" cy="15988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532D2CC-DC50-422F-B909-A4603A515167}"/>
              </a:ext>
            </a:extLst>
          </p:cNvPr>
          <p:cNvSpPr/>
          <p:nvPr/>
        </p:nvSpPr>
        <p:spPr>
          <a:xfrm>
            <a:off x="5272901" y="4319921"/>
            <a:ext cx="1727000" cy="15988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2DFEC982-F4D4-47D7-95DE-D0049A8505FB}"/>
              </a:ext>
            </a:extLst>
          </p:cNvPr>
          <p:cNvSpPr/>
          <p:nvPr/>
        </p:nvSpPr>
        <p:spPr>
          <a:xfrm>
            <a:off x="5144757" y="3691119"/>
            <a:ext cx="1727000" cy="15988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596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引言</a:t>
            </a:r>
            <a:endParaRPr lang="en-US" altLang="zh-CN" sz="32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black">
          <a:xfrm>
            <a:off x="2984382" y="1602683"/>
            <a:ext cx="655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物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以类聚，人以群分！</a:t>
            </a:r>
          </a:p>
        </p:txBody>
      </p:sp>
      <p:sp>
        <p:nvSpPr>
          <p:cNvPr id="8" name="Rectangle 1040"/>
          <p:cNvSpPr>
            <a:spLocks noChangeArrowheads="1"/>
          </p:cNvSpPr>
          <p:nvPr/>
        </p:nvSpPr>
        <p:spPr bwMode="black">
          <a:xfrm>
            <a:off x="2984382" y="2136083"/>
            <a:ext cx="8153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聚类问题出现在我们社会生活的方方面面</a:t>
            </a:r>
            <a:endParaRPr kumimoji="1" lang="zh-CN" altLang="en-US" sz="2400" b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Rectangle 1042"/>
          <p:cNvSpPr>
            <a:spLocks noChangeArrowheads="1"/>
          </p:cNvSpPr>
          <p:nvPr/>
        </p:nvSpPr>
        <p:spPr bwMode="black">
          <a:xfrm>
            <a:off x="2984382" y="2821882"/>
            <a:ext cx="81534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en-US" altLang="zh-CN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世界</a:t>
            </a:r>
            <a:r>
              <a:rPr kumimoji="1" lang="en-US" altLang="zh-CN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——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发达国家</a:t>
            </a:r>
            <a:r>
              <a:rPr kumimoji="1" lang="en-US" altLang="zh-CN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/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发展中国家      （</a:t>
            </a:r>
            <a:r>
              <a:rPr kumimoji="1" lang="en-US" altLang="zh-CN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GDP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）</a:t>
            </a:r>
          </a:p>
          <a:p>
            <a:pPr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 中国</a:t>
            </a:r>
            <a:r>
              <a:rPr kumimoji="1" lang="en-US" altLang="zh-CN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——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东部</a:t>
            </a:r>
            <a:r>
              <a:rPr kumimoji="1" lang="en-US" altLang="zh-CN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/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中部</a:t>
            </a:r>
            <a:r>
              <a:rPr kumimoji="1" lang="en-US" altLang="zh-CN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/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西部         （经济状况）</a:t>
            </a:r>
          </a:p>
          <a:p>
            <a:pPr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 大学</a:t>
            </a:r>
            <a:r>
              <a:rPr kumimoji="1" lang="en-US" altLang="zh-CN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——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重点大学</a:t>
            </a:r>
            <a:r>
              <a:rPr kumimoji="1" lang="en-US" altLang="zh-CN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/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一般院校      （综合实力）</a:t>
            </a:r>
          </a:p>
          <a:p>
            <a:pPr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 专业</a:t>
            </a:r>
            <a:r>
              <a:rPr kumimoji="1" lang="en-US" altLang="zh-CN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——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文、理、工、医等       （学习内容）</a:t>
            </a:r>
          </a:p>
          <a:p>
            <a:pPr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 学生</a:t>
            </a:r>
            <a:r>
              <a:rPr kumimoji="1" lang="en-US" altLang="zh-CN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——</a:t>
            </a: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擅长数理、擅长推理等   （学习成绩）</a:t>
            </a:r>
          </a:p>
          <a:p>
            <a:pPr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kumimoji="1" lang="zh-CN" altLang="en-US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kumimoji="1" lang="en-US" altLang="zh-CN" sz="20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……                        </a:t>
            </a:r>
          </a:p>
        </p:txBody>
      </p:sp>
      <p:sp>
        <p:nvSpPr>
          <p:cNvPr id="11" name="Rectangle 1044"/>
          <p:cNvSpPr>
            <a:spLocks noChangeArrowheads="1"/>
          </p:cNvSpPr>
          <p:nvPr/>
        </p:nvSpPr>
        <p:spPr bwMode="black">
          <a:xfrm>
            <a:off x="3109640" y="5618433"/>
            <a:ext cx="1143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集合</a:t>
            </a:r>
            <a:endParaRPr kumimoji="1" lang="zh-CN" altLang="en-US" sz="2400" b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2" name="Rectangle 1045"/>
          <p:cNvSpPr>
            <a:spLocks noChangeArrowheads="1"/>
          </p:cNvSpPr>
          <p:nvPr/>
        </p:nvSpPr>
        <p:spPr bwMode="black">
          <a:xfrm>
            <a:off x="5776640" y="5694633"/>
            <a:ext cx="1143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子集</a:t>
            </a:r>
            <a:endParaRPr kumimoji="1" lang="zh-CN" altLang="en-US" sz="2400" b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3" name="Rectangle 1046"/>
          <p:cNvSpPr>
            <a:spLocks noChangeArrowheads="1"/>
          </p:cNvSpPr>
          <p:nvPr/>
        </p:nvSpPr>
        <p:spPr bwMode="black">
          <a:xfrm>
            <a:off x="8596040" y="5694633"/>
            <a:ext cx="1143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测度</a:t>
            </a:r>
            <a:endParaRPr kumimoji="1" lang="zh-CN" altLang="en-US" sz="2400" b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397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5FAFEF1-B8A0-45B1-8C56-E54647C65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步骤</a:t>
            </a:r>
            <a:endParaRPr lang="en-US" altLang="zh-CN" sz="32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40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4FD20F9-1D07-4993-AD31-A76AC93411A0}"/>
                  </a:ext>
                </a:extLst>
              </p:cNvPr>
              <p:cNvSpPr txBox="1"/>
              <p:nvPr/>
            </p:nvSpPr>
            <p:spPr>
              <a:xfrm>
                <a:off x="2074820" y="1554095"/>
                <a:ext cx="7840706" cy="2795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1" dirty="0"/>
                  <a:t>3</a:t>
                </a:r>
                <a:r>
                  <a:rPr lang="zh-CN" altLang="en-US" sz="2400" b="1" dirty="0"/>
                  <a:t>） 寻找核心点队列集合</a:t>
                </a:r>
                <a:endParaRPr lang="en-US" altLang="zh-CN" sz="2400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1" dirty="0"/>
                  <a:t>	</a:t>
                </a:r>
                <a:r>
                  <a:rPr lang="zh-CN" altLang="en-US" sz="2400" dirty="0"/>
                  <a:t>随机选取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，标记为已访问，类别数</m:t>
                    </m:r>
                  </m:oMath>
                </a14:m>
                <a:r>
                  <a:rPr lang="en-US" altLang="zh-CN" sz="2400" dirty="0"/>
                  <a:t>K=K+1</a:t>
                </a:r>
                <a:r>
                  <a:rPr lang="zh-CN" altLang="en-US" sz="2400" dirty="0"/>
                  <a:t>，令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𝜛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找出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400" dirty="0"/>
                  <a:t>中所有未访问样本加入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𝜛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，标记为已访问，同时对当前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的核心点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继续寻找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生成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𝜛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zh-CN" altLang="en-US" sz="2400" dirty="0"/>
                  <a:t>。重复以上过程，直到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2400" dirty="0"/>
                  <a:t>所有样本都已访问。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4FD20F9-1D07-4993-AD31-A76AC9341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820" y="1554095"/>
                <a:ext cx="7840706" cy="2795189"/>
              </a:xfrm>
              <a:prstGeom prst="rect">
                <a:avLst/>
              </a:prstGeom>
              <a:blipFill>
                <a:blip r:embed="rId2"/>
                <a:stretch>
                  <a:fillRect l="-1133" r="-1133" b="-4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utoShape 13">
            <a:extLst>
              <a:ext uri="{FF2B5EF4-FFF2-40B4-BE49-F238E27FC236}">
                <a16:creationId xmlns:a16="http://schemas.microsoft.com/office/drawing/2014/main" id="{A4975085-1909-4674-B843-BE88143D72E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280823" y="4881989"/>
            <a:ext cx="457200" cy="562630"/>
          </a:xfrm>
          <a:prstGeom prst="star8">
            <a:avLst>
              <a:gd name="adj" fmla="val 38250"/>
            </a:avLst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2" name="AutoShape 35">
            <a:extLst>
              <a:ext uri="{FF2B5EF4-FFF2-40B4-BE49-F238E27FC236}">
                <a16:creationId xmlns:a16="http://schemas.microsoft.com/office/drawing/2014/main" id="{37822FC1-9446-4753-AEE7-5785159E0079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467301" y="5285064"/>
            <a:ext cx="457200" cy="562630"/>
          </a:xfrm>
          <a:prstGeom prst="star8">
            <a:avLst>
              <a:gd name="adj" fmla="val 38250"/>
            </a:avLst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AutoShape 36">
            <a:extLst>
              <a:ext uri="{FF2B5EF4-FFF2-40B4-BE49-F238E27FC236}">
                <a16:creationId xmlns:a16="http://schemas.microsoft.com/office/drawing/2014/main" id="{518EA7BC-6394-4CE5-B02C-2FAA909F022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985252" y="5314106"/>
            <a:ext cx="457200" cy="562630"/>
          </a:xfrm>
          <a:prstGeom prst="star8">
            <a:avLst>
              <a:gd name="adj" fmla="val 38250"/>
            </a:avLst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4" name="AutoShape 39">
            <a:extLst>
              <a:ext uri="{FF2B5EF4-FFF2-40B4-BE49-F238E27FC236}">
                <a16:creationId xmlns:a16="http://schemas.microsoft.com/office/drawing/2014/main" id="{65790994-DF94-47CF-B73E-B8BBAC5378C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036938" y="5515644"/>
            <a:ext cx="457200" cy="562630"/>
          </a:xfrm>
          <a:prstGeom prst="star8">
            <a:avLst>
              <a:gd name="adj" fmla="val 38250"/>
            </a:avLst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49415490-7C57-43FA-ADAD-665DB57AE61E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891048" y="4576864"/>
            <a:ext cx="457200" cy="562630"/>
          </a:xfrm>
          <a:prstGeom prst="star8">
            <a:avLst>
              <a:gd name="adj" fmla="val 38250"/>
            </a:avLst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6" name="AutoShape 13">
            <a:extLst>
              <a:ext uri="{FF2B5EF4-FFF2-40B4-BE49-F238E27FC236}">
                <a16:creationId xmlns:a16="http://schemas.microsoft.com/office/drawing/2014/main" id="{092D1EDE-E0D4-4508-B1D1-1B03F474E5CA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504055" y="4229213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8" name="AutoShape 13">
            <a:extLst>
              <a:ext uri="{FF2B5EF4-FFF2-40B4-BE49-F238E27FC236}">
                <a16:creationId xmlns:a16="http://schemas.microsoft.com/office/drawing/2014/main" id="{2862227A-B92B-4B0D-9844-AA3880F625DB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413370" y="5688140"/>
            <a:ext cx="457200" cy="562630"/>
          </a:xfrm>
          <a:prstGeom prst="star8">
            <a:avLst>
              <a:gd name="adj" fmla="val 38250"/>
            </a:avLst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9" name="AutoShape 13">
            <a:extLst>
              <a:ext uri="{FF2B5EF4-FFF2-40B4-BE49-F238E27FC236}">
                <a16:creationId xmlns:a16="http://schemas.microsoft.com/office/drawing/2014/main" id="{2C65ACC1-C312-4576-93DB-2EA3D7264D0D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974154" y="4474353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0" name="AutoShape 13">
            <a:extLst>
              <a:ext uri="{FF2B5EF4-FFF2-40B4-BE49-F238E27FC236}">
                <a16:creationId xmlns:a16="http://schemas.microsoft.com/office/drawing/2014/main" id="{FF0A555B-5915-4542-8604-4215E5E67F3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046596" y="4957596"/>
            <a:ext cx="457200" cy="562630"/>
          </a:xfrm>
          <a:prstGeom prst="star8">
            <a:avLst>
              <a:gd name="adj" fmla="val 38250"/>
            </a:avLst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7E734FC-DEC2-43D2-972D-381573F205F9}"/>
                  </a:ext>
                </a:extLst>
              </p:cNvPr>
              <p:cNvSpPr txBox="1"/>
              <p:nvPr/>
            </p:nvSpPr>
            <p:spPr>
              <a:xfrm>
                <a:off x="7061673" y="5430002"/>
                <a:ext cx="24035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𝑀𝑖𝑛𝑃𝑜𝑡𝑠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7E734FC-DEC2-43D2-972D-381573F20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673" y="5430002"/>
                <a:ext cx="240350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FB9B20D-FA03-4361-B94B-98ACC1083EC9}"/>
              </a:ext>
            </a:extLst>
          </p:cNvPr>
          <p:cNvCxnSpPr>
            <a:stCxn id="12" idx="5"/>
            <a:endCxn id="11" idx="2"/>
          </p:cNvCxnSpPr>
          <p:nvPr/>
        </p:nvCxnSpPr>
        <p:spPr>
          <a:xfrm flipH="1">
            <a:off x="5443776" y="5335230"/>
            <a:ext cx="141362" cy="101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884078E-0911-4EDA-9A2C-586A23A29393}"/>
              </a:ext>
            </a:extLst>
          </p:cNvPr>
          <p:cNvCxnSpPr>
            <a:cxnSpLocks/>
            <a:stCxn id="12" idx="7"/>
            <a:endCxn id="20" idx="3"/>
          </p:cNvCxnSpPr>
          <p:nvPr/>
        </p:nvCxnSpPr>
        <p:spPr>
          <a:xfrm flipV="1">
            <a:off x="5899504" y="5394618"/>
            <a:ext cx="172091" cy="16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387CE07-07CF-45FB-A09C-DA475174EFB4}"/>
              </a:ext>
            </a:extLst>
          </p:cNvPr>
          <p:cNvCxnSpPr>
            <a:stCxn id="12" idx="2"/>
            <a:endCxn id="18" idx="6"/>
          </p:cNvCxnSpPr>
          <p:nvPr/>
        </p:nvCxnSpPr>
        <p:spPr>
          <a:xfrm flipV="1">
            <a:off x="5630255" y="5695907"/>
            <a:ext cx="77363" cy="144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420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5FAFEF1-B8A0-45B1-8C56-E54647C65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步骤</a:t>
            </a:r>
            <a:endParaRPr lang="en-US" altLang="zh-CN" sz="32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41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——DBSCAN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FD20F9-1D07-4993-AD31-A76AC93411A0}"/>
              </a:ext>
            </a:extLst>
          </p:cNvPr>
          <p:cNvSpPr txBox="1"/>
          <p:nvPr/>
        </p:nvSpPr>
        <p:spPr>
          <a:xfrm>
            <a:off x="2074820" y="1554094"/>
            <a:ext cx="7840706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4</a:t>
            </a:r>
            <a:r>
              <a:rPr lang="zh-CN" altLang="en-US" sz="2400" b="1" dirty="0"/>
              <a:t>） 噪音点确定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	</a:t>
            </a:r>
            <a:r>
              <a:rPr lang="zh-CN" altLang="en-US" sz="2400" dirty="0"/>
              <a:t>对于剩下的未访问样本集合，所有样本均为噪音点，不属于任意一类</a:t>
            </a:r>
            <a:endParaRPr lang="en-US" altLang="zh-CN" sz="2400" dirty="0"/>
          </a:p>
        </p:txBody>
      </p:sp>
      <p:sp>
        <p:nvSpPr>
          <p:cNvPr id="11" name="AutoShape 13">
            <a:extLst>
              <a:ext uri="{FF2B5EF4-FFF2-40B4-BE49-F238E27FC236}">
                <a16:creationId xmlns:a16="http://schemas.microsoft.com/office/drawing/2014/main" id="{A4975085-1909-4674-B843-BE88143D72E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289212" y="4577754"/>
            <a:ext cx="457200" cy="562630"/>
          </a:xfrm>
          <a:prstGeom prst="star8">
            <a:avLst>
              <a:gd name="adj" fmla="val 38250"/>
            </a:avLst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2" name="AutoShape 35">
            <a:extLst>
              <a:ext uri="{FF2B5EF4-FFF2-40B4-BE49-F238E27FC236}">
                <a16:creationId xmlns:a16="http://schemas.microsoft.com/office/drawing/2014/main" id="{37822FC1-9446-4753-AEE7-5785159E0079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475690" y="4980829"/>
            <a:ext cx="457200" cy="562630"/>
          </a:xfrm>
          <a:prstGeom prst="star8">
            <a:avLst>
              <a:gd name="adj" fmla="val 38250"/>
            </a:avLst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AutoShape 36">
            <a:extLst>
              <a:ext uri="{FF2B5EF4-FFF2-40B4-BE49-F238E27FC236}">
                <a16:creationId xmlns:a16="http://schemas.microsoft.com/office/drawing/2014/main" id="{518EA7BC-6394-4CE5-B02C-2FAA909F022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993641" y="5009871"/>
            <a:ext cx="457200" cy="562630"/>
          </a:xfrm>
          <a:prstGeom prst="star8">
            <a:avLst>
              <a:gd name="adj" fmla="val 38250"/>
            </a:avLst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4" name="AutoShape 39">
            <a:extLst>
              <a:ext uri="{FF2B5EF4-FFF2-40B4-BE49-F238E27FC236}">
                <a16:creationId xmlns:a16="http://schemas.microsoft.com/office/drawing/2014/main" id="{65790994-DF94-47CF-B73E-B8BBAC5378C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045327" y="5211409"/>
            <a:ext cx="457200" cy="562630"/>
          </a:xfrm>
          <a:prstGeom prst="star8">
            <a:avLst>
              <a:gd name="adj" fmla="val 38250"/>
            </a:avLst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49415490-7C57-43FA-ADAD-665DB57AE61E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899437" y="4272629"/>
            <a:ext cx="457200" cy="562630"/>
          </a:xfrm>
          <a:prstGeom prst="star8">
            <a:avLst>
              <a:gd name="adj" fmla="val 38250"/>
            </a:avLst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6" name="AutoShape 13">
            <a:extLst>
              <a:ext uri="{FF2B5EF4-FFF2-40B4-BE49-F238E27FC236}">
                <a16:creationId xmlns:a16="http://schemas.microsoft.com/office/drawing/2014/main" id="{092D1EDE-E0D4-4508-B1D1-1B03F474E5CA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512444" y="3924978"/>
            <a:ext cx="457200" cy="562630"/>
          </a:xfrm>
          <a:prstGeom prst="star8">
            <a:avLst>
              <a:gd name="adj" fmla="val 38250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8" name="AutoShape 13">
            <a:extLst>
              <a:ext uri="{FF2B5EF4-FFF2-40B4-BE49-F238E27FC236}">
                <a16:creationId xmlns:a16="http://schemas.microsoft.com/office/drawing/2014/main" id="{2862227A-B92B-4B0D-9844-AA3880F625DB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421759" y="5383905"/>
            <a:ext cx="457200" cy="562630"/>
          </a:xfrm>
          <a:prstGeom prst="star8">
            <a:avLst>
              <a:gd name="adj" fmla="val 38250"/>
            </a:avLst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9" name="AutoShape 13">
            <a:extLst>
              <a:ext uri="{FF2B5EF4-FFF2-40B4-BE49-F238E27FC236}">
                <a16:creationId xmlns:a16="http://schemas.microsoft.com/office/drawing/2014/main" id="{2C65ACC1-C312-4576-93DB-2EA3D7264D0D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982543" y="4170118"/>
            <a:ext cx="457200" cy="562630"/>
          </a:xfrm>
          <a:prstGeom prst="star8">
            <a:avLst>
              <a:gd name="adj" fmla="val 38250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0" name="AutoShape 13">
            <a:extLst>
              <a:ext uri="{FF2B5EF4-FFF2-40B4-BE49-F238E27FC236}">
                <a16:creationId xmlns:a16="http://schemas.microsoft.com/office/drawing/2014/main" id="{FF0A555B-5915-4542-8604-4215E5E67F3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054985" y="4653361"/>
            <a:ext cx="457200" cy="562630"/>
          </a:xfrm>
          <a:prstGeom prst="star8">
            <a:avLst>
              <a:gd name="adj" fmla="val 38250"/>
            </a:avLst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7E734FC-DEC2-43D2-972D-381573F205F9}"/>
                  </a:ext>
                </a:extLst>
              </p:cNvPr>
              <p:cNvSpPr txBox="1"/>
              <p:nvPr/>
            </p:nvSpPr>
            <p:spPr>
              <a:xfrm>
                <a:off x="7070062" y="5125767"/>
                <a:ext cx="24035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𝑀𝑖𝑛𝑃𝑜𝑡𝑠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7E734FC-DEC2-43D2-972D-381573F20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062" y="5125767"/>
                <a:ext cx="240350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FB9B20D-FA03-4361-B94B-98ACC1083EC9}"/>
              </a:ext>
            </a:extLst>
          </p:cNvPr>
          <p:cNvCxnSpPr>
            <a:stCxn id="12" idx="5"/>
            <a:endCxn id="11" idx="2"/>
          </p:cNvCxnSpPr>
          <p:nvPr/>
        </p:nvCxnSpPr>
        <p:spPr>
          <a:xfrm flipH="1">
            <a:off x="5452165" y="5030995"/>
            <a:ext cx="141362" cy="101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884078E-0911-4EDA-9A2C-586A23A29393}"/>
              </a:ext>
            </a:extLst>
          </p:cNvPr>
          <p:cNvCxnSpPr>
            <a:cxnSpLocks/>
            <a:stCxn id="12" idx="7"/>
            <a:endCxn id="20" idx="3"/>
          </p:cNvCxnSpPr>
          <p:nvPr/>
        </p:nvCxnSpPr>
        <p:spPr>
          <a:xfrm flipV="1">
            <a:off x="5907893" y="5090383"/>
            <a:ext cx="172091" cy="16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387CE07-07CF-45FB-A09C-DA475174EFB4}"/>
              </a:ext>
            </a:extLst>
          </p:cNvPr>
          <p:cNvCxnSpPr>
            <a:stCxn id="12" idx="2"/>
            <a:endCxn id="18" idx="6"/>
          </p:cNvCxnSpPr>
          <p:nvPr/>
        </p:nvCxnSpPr>
        <p:spPr>
          <a:xfrm flipV="1">
            <a:off x="5638644" y="5391672"/>
            <a:ext cx="77363" cy="144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374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5FAFEF1-B8A0-45B1-8C56-E54647C65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算法伪代码</a:t>
            </a:r>
            <a:endParaRPr lang="en-US" altLang="zh-CN" sz="32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42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——DBSCAN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8A6532-C56E-4A39-823E-BE09164C4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483" y="1629114"/>
            <a:ext cx="3849035" cy="41933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D3F2690-D52A-4F21-AEDD-AB0A2A8FA3DF}"/>
              </a:ext>
            </a:extLst>
          </p:cNvPr>
          <p:cNvSpPr txBox="1"/>
          <p:nvPr/>
        </p:nvSpPr>
        <p:spPr>
          <a:xfrm>
            <a:off x="8161021" y="3541127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Wiki</a:t>
            </a:r>
            <a:r>
              <a:rPr lang="zh-CN" altLang="en-US" dirty="0"/>
              <a:t>上的伪代码</a:t>
            </a:r>
          </a:p>
        </p:txBody>
      </p:sp>
    </p:spTree>
    <p:extLst>
      <p:ext uri="{BB962C8B-B14F-4D97-AF65-F5344CB8AC3E}">
        <p14:creationId xmlns:p14="http://schemas.microsoft.com/office/powerpoint/2010/main" val="2776421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4160623D-7BCB-4E94-85B2-C352E3057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进一步总结</a:t>
            </a:r>
            <a:endParaRPr lang="en-US" altLang="zh-CN" sz="32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43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——DBSCAN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93304B-FFCB-44B9-B39B-39962CAB594E}"/>
              </a:ext>
            </a:extLst>
          </p:cNvPr>
          <p:cNvSpPr txBox="1"/>
          <p:nvPr/>
        </p:nvSpPr>
        <p:spPr>
          <a:xfrm>
            <a:off x="2175647" y="2409912"/>
            <a:ext cx="7840706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	</a:t>
            </a:r>
            <a:r>
              <a:rPr lang="zh-CN" altLang="en-US" sz="2400" dirty="0"/>
              <a:t>从某个选定的核心点出发，不断向密度可达的区域扩张，从而得到一个包含核心点和边界点的最大化区域，区域中任意两点密度相连。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96377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——DBSCAN</a:t>
            </a:r>
            <a:endParaRPr lang="zh-CN" altLang="en-US" dirty="0"/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4D5DFE53-FF11-4670-B7F0-3AC34CA4DB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6892" y="1374877"/>
            <a:ext cx="5635702" cy="45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1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1347068-C478-4732-A996-2213B3367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800" dirty="0"/>
              <a:t>优点</a:t>
            </a: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45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——DBSCAN</a:t>
            </a:r>
            <a:endParaRPr lang="zh-CN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1229A1E-91ED-4D67-AF54-2C2FE51D3AC1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669171" y="1751167"/>
            <a:ext cx="74535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spcBef>
                <a:spcPct val="50000"/>
              </a:spcBef>
              <a:buClrTx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可以对任意形状的稠密数据集进行聚类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5ACEB729-504B-483F-80B2-5AE07E943849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669170" y="2611555"/>
            <a:ext cx="74535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spcBef>
                <a:spcPct val="50000"/>
              </a:spcBef>
              <a:buClrTx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可以在聚类的同时发现噪音点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616EDCF-4288-4E1C-A882-B5567A22CC21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621368" y="3729693"/>
            <a:ext cx="74535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spcBef>
                <a:spcPct val="50000"/>
              </a:spcBef>
              <a:buClrTx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不需要事先指定类别数目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B8544E98-346F-4CC9-9B5E-D1E851B39E4D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669169" y="4847831"/>
            <a:ext cx="74535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spcBef>
                <a:spcPct val="50000"/>
              </a:spcBef>
              <a:buClrTx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聚类结果不依赖节点的遍历顺序</a:t>
            </a:r>
          </a:p>
        </p:txBody>
      </p:sp>
    </p:spTree>
    <p:extLst>
      <p:ext uri="{BB962C8B-B14F-4D97-AF65-F5344CB8AC3E}">
        <p14:creationId xmlns:p14="http://schemas.microsoft.com/office/powerpoint/2010/main" val="341126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不足</a:t>
            </a: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  <a:p>
            <a:pPr marL="971550" lvl="1" indent="-514350">
              <a:buFont typeface="+mj-ea"/>
              <a:buAutoNum type="circleNumDbPlain" startAt="3"/>
            </a:pPr>
            <a:endParaRPr lang="en-US" altLang="zh-CN" sz="28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——DBSCAN</a:t>
            </a: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7B61A40-48DA-464E-A94D-598404FCFCCC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105542" y="3270864"/>
            <a:ext cx="74535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2.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聚类质量依赖于距离公式的选取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4ACBF23-B59A-48F5-ADC2-407D765BBDA6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105543" y="2047659"/>
            <a:ext cx="74535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1.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数据集过大时，收敛时间长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4A99FECA-EF24-4FEA-855D-E67905288B50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2118761" y="4494069"/>
                <a:ext cx="745354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None/>
                </a:pPr>
                <a:r>
                  <a:rPr kumimoji="1" lang="en-US" altLang="zh-CN" sz="24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3. </a:t>
                </a:r>
                <a:r>
                  <a:rPr kumimoji="1" lang="zh-CN" altLang="en-US" sz="24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密度差异较大时，超参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𝜖</m:t>
                    </m:r>
                    <m:r>
                      <a:rPr kumimoji="1" lang="zh-CN" alt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、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𝑀𝑖𝑛𝑃𝑜𝑡𝑠</m:t>
                    </m:r>
                    <m:r>
                      <a:rPr kumimoji="1" lang="zh-CN" alt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选取</m:t>
                    </m:r>
                  </m:oMath>
                </a14:m>
                <a:r>
                  <a:rPr kumimoji="1" lang="zh-CN" altLang="en-US" sz="24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较为困难</a:t>
                </a:r>
              </a:p>
            </p:txBody>
          </p:sp>
        </mc:Choice>
        <mc:Fallback xmlns="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4A99FECA-EF24-4FEA-855D-E67905288B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2118761" y="4494069"/>
                <a:ext cx="7453545" cy="461665"/>
              </a:xfrm>
              <a:prstGeom prst="rect">
                <a:avLst/>
              </a:prstGeom>
              <a:blipFill>
                <a:blip r:embed="rId2"/>
                <a:stretch>
                  <a:fillRect l="-1363" t="-10526" b="-28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76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47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密度聚类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7977445-9A01-43F2-9583-7375A2D574E6}"/>
              </a:ext>
            </a:extLst>
          </p:cNvPr>
          <p:cNvSpPr txBox="1">
            <a:spLocks/>
          </p:cNvSpPr>
          <p:nvPr/>
        </p:nvSpPr>
        <p:spPr>
          <a:xfrm>
            <a:off x="950674" y="953717"/>
            <a:ext cx="858706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</a:rPr>
              <a:t>密度聚类方法</a:t>
            </a:r>
            <a:endParaRPr lang="en-US" altLang="zh-CN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zh-CN" altLang="en-US" sz="2000" dirty="0">
              <a:latin typeface="+mj-lt"/>
            </a:endParaRPr>
          </a:p>
          <a:p>
            <a:pPr lvl="1">
              <a:lnSpc>
                <a:spcPts val="2880"/>
              </a:lnSpc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DBSCAN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Density-Based Spatial Clustering of Applications with Noise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ts val="288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OPTICS</a:t>
            </a:r>
            <a:r>
              <a:rPr lang="zh-CN" altLang="en-US" sz="2000" dirty="0">
                <a:solidFill>
                  <a:srgbClr val="FF0000"/>
                </a:solidFill>
              </a:rPr>
              <a:t>：</a:t>
            </a:r>
            <a:r>
              <a:rPr lang="en-US" altLang="zh-CN" sz="2000" dirty="0">
                <a:solidFill>
                  <a:srgbClr val="FF0000"/>
                </a:solidFill>
              </a:rPr>
              <a:t>Ordering Points To Identify the Clustering Structure</a:t>
            </a:r>
          </a:p>
          <a:p>
            <a:pPr marL="457200" lvl="1" indent="0">
              <a:lnSpc>
                <a:spcPts val="2880"/>
              </a:lnSpc>
              <a:buNone/>
            </a:pPr>
            <a:r>
              <a:rPr lang="zh-CN" altLang="en-US" sz="2000" dirty="0">
                <a:solidFill>
                  <a:srgbClr val="002060"/>
                </a:solidFill>
              </a:rPr>
              <a:t>（课后自学内容）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lvl="1">
              <a:lnSpc>
                <a:spcPts val="288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DENCLUE</a:t>
            </a:r>
            <a:r>
              <a:rPr lang="zh-CN" altLang="en-US" sz="2000" dirty="0">
                <a:solidFill>
                  <a:srgbClr val="FF0000"/>
                </a:solidFill>
              </a:rPr>
              <a:t>：</a:t>
            </a:r>
            <a:r>
              <a:rPr lang="en-US" altLang="zh-CN" sz="2000" dirty="0" err="1">
                <a:solidFill>
                  <a:srgbClr val="FF0000"/>
                </a:solidFill>
              </a:rPr>
              <a:t>DENsity</a:t>
            </a:r>
            <a:r>
              <a:rPr lang="en-US" altLang="zh-CN" sz="2000" dirty="0">
                <a:solidFill>
                  <a:srgbClr val="FF0000"/>
                </a:solidFill>
              </a:rPr>
              <a:t>-based </a:t>
            </a:r>
            <a:r>
              <a:rPr lang="en-US" altLang="zh-CN" sz="2000" dirty="0" err="1">
                <a:solidFill>
                  <a:srgbClr val="FF0000"/>
                </a:solidFill>
              </a:rPr>
              <a:t>CLUstering</a:t>
            </a:r>
            <a:r>
              <a:rPr lang="zh-CN" altLang="en-US" sz="2000" dirty="0">
                <a:solidFill>
                  <a:srgbClr val="FF0000"/>
                </a:solidFill>
              </a:rPr>
              <a:t>（基于密度分布函数的聚类）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457200" lvl="1" indent="0">
              <a:lnSpc>
                <a:spcPts val="2880"/>
              </a:lnSpc>
              <a:buNone/>
            </a:pPr>
            <a:r>
              <a:rPr lang="zh-CN" altLang="en-US" sz="2000" dirty="0">
                <a:solidFill>
                  <a:srgbClr val="002060"/>
                </a:solidFill>
              </a:rPr>
              <a:t>（课后自学内容）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lvl="1">
              <a:lnSpc>
                <a:spcPts val="2880"/>
              </a:lnSpc>
            </a:pP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659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48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——OPTICS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D5C667-E213-442C-AF41-A98720E53E81}"/>
                  </a:ext>
                </a:extLst>
              </p:cNvPr>
              <p:cNvSpPr txBox="1"/>
              <p:nvPr/>
            </p:nvSpPr>
            <p:spPr>
              <a:xfrm>
                <a:off x="781747" y="892291"/>
                <a:ext cx="816102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    DBSCAN</a:t>
                </a:r>
                <a:r>
                  <a:rPr lang="zh-CN" altLang="en-US" sz="2400" dirty="0"/>
                  <a:t>中使用了</a:t>
                </a:r>
                <a:r>
                  <a:rPr lang="zh-CN" altLang="en-US" sz="2400" u="sng" dirty="0">
                    <a:solidFill>
                      <a:srgbClr val="C00000"/>
                    </a:solidFill>
                  </a:rPr>
                  <a:t>同一个</a:t>
                </a:r>
                <a14:m>
                  <m:oMath xmlns:m="http://schemas.openxmlformats.org/officeDocument/2006/math">
                    <m:r>
                      <a:rPr lang="en-US" altLang="zh-CN" sz="2400" i="1" u="sng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zh-CN" altLang="en-US" sz="2400" i="1" u="sng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当样本目的</a:t>
                </a:r>
                <a:r>
                  <a:rPr lang="zh-CN" altLang="en-US" sz="2400" dirty="0">
                    <a:solidFill>
                      <a:srgbClr val="C00000"/>
                    </a:solidFill>
                  </a:rPr>
                  <a:t>不均匀</a:t>
                </a:r>
                <a:r>
                  <a:rPr lang="zh-CN" altLang="en-US" sz="2400" dirty="0"/>
                  <a:t>时：</a:t>
                </a:r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如果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sz="2400" dirty="0"/>
                  <a:t>较小，则较稀疏的类别中节点密度小于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𝑀𝑖𝑛𝑃𝑜𝑡𝑠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会被认为是边界点而不被用于进一步扩展；</a:t>
                </a:r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如果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sz="2400" dirty="0"/>
                  <a:t>较大，则密度大且距离近的类别之间容易被划分为同一类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D5C667-E213-442C-AF41-A98720E53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47" y="892291"/>
                <a:ext cx="8161020" cy="1938992"/>
              </a:xfrm>
              <a:prstGeom prst="rect">
                <a:avLst/>
              </a:prstGeom>
              <a:blipFill>
                <a:blip r:embed="rId2"/>
                <a:stretch>
                  <a:fillRect l="-932" t="-2614" b="-65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1486555" y="2508918"/>
            <a:ext cx="5609462" cy="3244007"/>
            <a:chOff x="1195007" y="2817031"/>
            <a:chExt cx="5609462" cy="3244007"/>
          </a:xfrm>
        </p:grpSpPr>
        <p:sp>
          <p:nvSpPr>
            <p:cNvPr id="12" name="AutoShape 35">
              <a:extLst>
                <a:ext uri="{FF2B5EF4-FFF2-40B4-BE49-F238E27FC236}">
                  <a16:creationId xmlns:a16="http://schemas.microsoft.com/office/drawing/2014/main" id="{C84BC68A-197A-47DD-B05C-03DFDBFDFC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09687">
              <a:off x="4842071" y="3445669"/>
              <a:ext cx="241906" cy="562630"/>
            </a:xfrm>
            <a:prstGeom prst="star8">
              <a:avLst>
                <a:gd name="adj" fmla="val 3825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3" name="AutoShape 36">
              <a:extLst>
                <a:ext uri="{FF2B5EF4-FFF2-40B4-BE49-F238E27FC236}">
                  <a16:creationId xmlns:a16="http://schemas.microsoft.com/office/drawing/2014/main" id="{977596A3-37A0-4AC5-A7F8-EAA55FACB0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09687">
              <a:off x="4579076" y="3437697"/>
              <a:ext cx="241906" cy="562630"/>
            </a:xfrm>
            <a:prstGeom prst="star8">
              <a:avLst>
                <a:gd name="adj" fmla="val 3825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5" name="AutoShape 13">
              <a:extLst>
                <a:ext uri="{FF2B5EF4-FFF2-40B4-BE49-F238E27FC236}">
                  <a16:creationId xmlns:a16="http://schemas.microsoft.com/office/drawing/2014/main" id="{D58C8E45-A128-4E1D-92AD-E1D86EE9CA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09687">
              <a:off x="3565500" y="4440155"/>
              <a:ext cx="241906" cy="562630"/>
            </a:xfrm>
            <a:prstGeom prst="star8">
              <a:avLst>
                <a:gd name="adj" fmla="val 3825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6" name="AutoShape 13">
              <a:extLst>
                <a:ext uri="{FF2B5EF4-FFF2-40B4-BE49-F238E27FC236}">
                  <a16:creationId xmlns:a16="http://schemas.microsoft.com/office/drawing/2014/main" id="{7375A8BB-AA9B-4F59-9C82-FFB3EBF65D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09687">
              <a:off x="2937863" y="4557982"/>
              <a:ext cx="241906" cy="562630"/>
            </a:xfrm>
            <a:prstGeom prst="star8">
              <a:avLst>
                <a:gd name="adj" fmla="val 3825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7" name="AutoShape 13">
              <a:extLst>
                <a:ext uri="{FF2B5EF4-FFF2-40B4-BE49-F238E27FC236}">
                  <a16:creationId xmlns:a16="http://schemas.microsoft.com/office/drawing/2014/main" id="{6A9FEE78-4796-448F-9486-31A86A11FA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09687">
              <a:off x="4967290" y="4181625"/>
              <a:ext cx="241906" cy="562630"/>
            </a:xfrm>
            <a:prstGeom prst="star8">
              <a:avLst>
                <a:gd name="adj" fmla="val 3825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8" name="AutoShape 13">
              <a:extLst>
                <a:ext uri="{FF2B5EF4-FFF2-40B4-BE49-F238E27FC236}">
                  <a16:creationId xmlns:a16="http://schemas.microsoft.com/office/drawing/2014/main" id="{DAAFD996-E2C3-4B3F-A502-0EB53E55F1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09687">
              <a:off x="4725861" y="4096819"/>
              <a:ext cx="241906" cy="562630"/>
            </a:xfrm>
            <a:prstGeom prst="star8">
              <a:avLst>
                <a:gd name="adj" fmla="val 3825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9" name="AutoShape 13">
              <a:extLst>
                <a:ext uri="{FF2B5EF4-FFF2-40B4-BE49-F238E27FC236}">
                  <a16:creationId xmlns:a16="http://schemas.microsoft.com/office/drawing/2014/main" id="{98D445A2-CF65-48B1-A006-AE56196AB7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09687">
              <a:off x="4760328" y="3600758"/>
              <a:ext cx="241906" cy="562630"/>
            </a:xfrm>
            <a:prstGeom prst="star8">
              <a:avLst>
                <a:gd name="adj" fmla="val 3825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2" name="AutoShape 13">
              <a:extLst>
                <a:ext uri="{FF2B5EF4-FFF2-40B4-BE49-F238E27FC236}">
                  <a16:creationId xmlns:a16="http://schemas.microsoft.com/office/drawing/2014/main" id="{7AD51D37-BD81-426F-9E0C-742359194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09687">
              <a:off x="4788355" y="4288069"/>
              <a:ext cx="241906" cy="562630"/>
            </a:xfrm>
            <a:prstGeom prst="star8">
              <a:avLst>
                <a:gd name="adj" fmla="val 3825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173193E2-BD82-4308-B4A4-1E96058A9AC2}"/>
                </a:ext>
              </a:extLst>
            </p:cNvPr>
            <p:cNvSpPr/>
            <p:nvPr/>
          </p:nvSpPr>
          <p:spPr>
            <a:xfrm>
              <a:off x="4439642" y="3347660"/>
              <a:ext cx="1487162" cy="138519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AutoShape 35">
              <a:extLst>
                <a:ext uri="{FF2B5EF4-FFF2-40B4-BE49-F238E27FC236}">
                  <a16:creationId xmlns:a16="http://schemas.microsoft.com/office/drawing/2014/main" id="{53E2C957-F3B1-4130-A3B5-52EEF76698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09687">
              <a:off x="5642437" y="3692155"/>
              <a:ext cx="241906" cy="562630"/>
            </a:xfrm>
            <a:prstGeom prst="star8">
              <a:avLst>
                <a:gd name="adj" fmla="val 3825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9" name="AutoShape 36">
              <a:extLst>
                <a:ext uri="{FF2B5EF4-FFF2-40B4-BE49-F238E27FC236}">
                  <a16:creationId xmlns:a16="http://schemas.microsoft.com/office/drawing/2014/main" id="{DC1BC7BC-ACC6-4E49-8E60-16552A411C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09687">
              <a:off x="5406408" y="3621782"/>
              <a:ext cx="241906" cy="562630"/>
            </a:xfrm>
            <a:prstGeom prst="star8">
              <a:avLst>
                <a:gd name="adj" fmla="val 3825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30" name="AutoShape 13">
              <a:extLst>
                <a:ext uri="{FF2B5EF4-FFF2-40B4-BE49-F238E27FC236}">
                  <a16:creationId xmlns:a16="http://schemas.microsoft.com/office/drawing/2014/main" id="{CCE57556-B6B1-4CC4-B865-E1559C0036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09687">
              <a:off x="5478354" y="3800060"/>
              <a:ext cx="241906" cy="562630"/>
            </a:xfrm>
            <a:prstGeom prst="star8">
              <a:avLst>
                <a:gd name="adj" fmla="val 3825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34" name="AutoShape 13">
              <a:extLst>
                <a:ext uri="{FF2B5EF4-FFF2-40B4-BE49-F238E27FC236}">
                  <a16:creationId xmlns:a16="http://schemas.microsoft.com/office/drawing/2014/main" id="{96834650-A30F-405F-9579-206B52156D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09687">
              <a:off x="3443956" y="4993219"/>
              <a:ext cx="241906" cy="562630"/>
            </a:xfrm>
            <a:prstGeom prst="star8">
              <a:avLst>
                <a:gd name="adj" fmla="val 3825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35" name="AutoShape 13">
              <a:extLst>
                <a:ext uri="{FF2B5EF4-FFF2-40B4-BE49-F238E27FC236}">
                  <a16:creationId xmlns:a16="http://schemas.microsoft.com/office/drawing/2014/main" id="{C4C1CE9F-DE86-4323-B3B6-FFAAB2383C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09687">
              <a:off x="2888502" y="5162134"/>
              <a:ext cx="241906" cy="562630"/>
            </a:xfrm>
            <a:prstGeom prst="star8">
              <a:avLst>
                <a:gd name="adj" fmla="val 3825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36" name="AutoShape 13">
              <a:extLst>
                <a:ext uri="{FF2B5EF4-FFF2-40B4-BE49-F238E27FC236}">
                  <a16:creationId xmlns:a16="http://schemas.microsoft.com/office/drawing/2014/main" id="{043C1C48-6777-42DD-B754-E9887CE53D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09687">
              <a:off x="3495161" y="5498408"/>
              <a:ext cx="241906" cy="562630"/>
            </a:xfrm>
            <a:prstGeom prst="star8">
              <a:avLst>
                <a:gd name="adj" fmla="val 3825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D675CD7-A530-40B7-A9AD-59AF0B29263F}"/>
                </a:ext>
              </a:extLst>
            </p:cNvPr>
            <p:cNvSpPr/>
            <p:nvPr/>
          </p:nvSpPr>
          <p:spPr>
            <a:xfrm>
              <a:off x="2803359" y="4498851"/>
              <a:ext cx="1450874" cy="135033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AutoShape 13">
              <a:extLst>
                <a:ext uri="{FF2B5EF4-FFF2-40B4-BE49-F238E27FC236}">
                  <a16:creationId xmlns:a16="http://schemas.microsoft.com/office/drawing/2014/main" id="{8C889474-4896-42A0-AD9E-57ED7B3635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09687">
              <a:off x="4003065" y="5009300"/>
              <a:ext cx="241906" cy="562630"/>
            </a:xfrm>
            <a:prstGeom prst="star8">
              <a:avLst>
                <a:gd name="adj" fmla="val 3825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40" name="AutoShape 13">
              <a:extLst>
                <a:ext uri="{FF2B5EF4-FFF2-40B4-BE49-F238E27FC236}">
                  <a16:creationId xmlns:a16="http://schemas.microsoft.com/office/drawing/2014/main" id="{0C361CFB-B63A-48F1-87DD-B9FF9A1BA0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09687">
              <a:off x="3604678" y="3145580"/>
              <a:ext cx="241906" cy="562630"/>
            </a:xfrm>
            <a:prstGeom prst="star8">
              <a:avLst>
                <a:gd name="adj" fmla="val 3825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41" name="AutoShape 13">
              <a:extLst>
                <a:ext uri="{FF2B5EF4-FFF2-40B4-BE49-F238E27FC236}">
                  <a16:creationId xmlns:a16="http://schemas.microsoft.com/office/drawing/2014/main" id="{E154BB48-C4FD-4637-B928-82B1FFF854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09687">
              <a:off x="2977610" y="2817031"/>
              <a:ext cx="241906" cy="562630"/>
            </a:xfrm>
            <a:prstGeom prst="star8">
              <a:avLst>
                <a:gd name="adj" fmla="val 3825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44" name="AutoShape 13">
              <a:extLst>
                <a:ext uri="{FF2B5EF4-FFF2-40B4-BE49-F238E27FC236}">
                  <a16:creationId xmlns:a16="http://schemas.microsoft.com/office/drawing/2014/main" id="{660D52EC-B2A6-4E35-8FFD-4C067E6C00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09687">
              <a:off x="2728534" y="3531668"/>
              <a:ext cx="241906" cy="562630"/>
            </a:xfrm>
            <a:prstGeom prst="star8">
              <a:avLst>
                <a:gd name="adj" fmla="val 3825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45" name="AutoShape 13">
              <a:extLst>
                <a:ext uri="{FF2B5EF4-FFF2-40B4-BE49-F238E27FC236}">
                  <a16:creationId xmlns:a16="http://schemas.microsoft.com/office/drawing/2014/main" id="{B8827F10-27F1-4278-95E4-3C84933B88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09687">
              <a:off x="3277708" y="3706639"/>
              <a:ext cx="241906" cy="562630"/>
            </a:xfrm>
            <a:prstGeom prst="star8">
              <a:avLst>
                <a:gd name="adj" fmla="val 3825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8508CA0-7433-4975-83E7-9C466AB344E1}"/>
                </a:ext>
              </a:extLst>
            </p:cNvPr>
            <p:cNvSpPr/>
            <p:nvPr/>
          </p:nvSpPr>
          <p:spPr>
            <a:xfrm>
              <a:off x="2509511" y="2882108"/>
              <a:ext cx="1450874" cy="130246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AutoShape 13">
              <a:extLst>
                <a:ext uri="{FF2B5EF4-FFF2-40B4-BE49-F238E27FC236}">
                  <a16:creationId xmlns:a16="http://schemas.microsoft.com/office/drawing/2014/main" id="{2607B476-A052-43D8-AA8E-A5E24C3F4B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09687">
              <a:off x="6562563" y="2835858"/>
              <a:ext cx="241906" cy="562630"/>
            </a:xfrm>
            <a:prstGeom prst="star8">
              <a:avLst>
                <a:gd name="adj" fmla="val 3825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A6624A24-A48D-47A1-B1D1-AF8F77E1E682}"/>
                </a:ext>
              </a:extLst>
            </p:cNvPr>
            <p:cNvSpPr/>
            <p:nvPr/>
          </p:nvSpPr>
          <p:spPr>
            <a:xfrm>
              <a:off x="4571721" y="3514034"/>
              <a:ext cx="556416" cy="5428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4AAFE6B6-35E4-45B3-8E2C-86E0FE954714}"/>
                </a:ext>
              </a:extLst>
            </p:cNvPr>
            <p:cNvSpPr/>
            <p:nvPr/>
          </p:nvSpPr>
          <p:spPr>
            <a:xfrm>
              <a:off x="4680551" y="4187037"/>
              <a:ext cx="556416" cy="5428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E7F4087C-F967-4834-8637-D6F4C68833EC}"/>
                </a:ext>
              </a:extLst>
            </p:cNvPr>
            <p:cNvSpPr/>
            <p:nvPr/>
          </p:nvSpPr>
          <p:spPr>
            <a:xfrm>
              <a:off x="5354327" y="3702029"/>
              <a:ext cx="556416" cy="5428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AutoShape 13">
              <a:extLst>
                <a:ext uri="{FF2B5EF4-FFF2-40B4-BE49-F238E27FC236}">
                  <a16:creationId xmlns:a16="http://schemas.microsoft.com/office/drawing/2014/main" id="{E4F42B6C-EB90-44AE-9405-C9C8629BCB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09687">
              <a:off x="1195007" y="4075181"/>
              <a:ext cx="241906" cy="562630"/>
            </a:xfrm>
            <a:prstGeom prst="star8">
              <a:avLst>
                <a:gd name="adj" fmla="val 3825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4">
                <a:extLst>
                  <a:ext uri="{FF2B5EF4-FFF2-40B4-BE49-F238E27FC236}">
                    <a16:creationId xmlns:a16="http://schemas.microsoft.com/office/drawing/2014/main" id="{BA026F69-04B1-40BD-908A-AD9D0A107055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5052176" y="4971877"/>
                <a:ext cx="4170619" cy="52322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en-US" altLang="zh-CN" b="0" dirty="0">
                    <a:solidFill>
                      <a:srgbClr val="FF0000"/>
                    </a:solidFill>
                    <a:latin typeface="+mn-ea"/>
                    <a:ea typeface="+mn-ea"/>
                  </a:rPr>
                  <a:t>OPTICS</a:t>
                </a:r>
                <a:r>
                  <a:rPr kumimoji="1" lang="zh-CN" altLang="en-US" b="0" dirty="0">
                    <a:solidFill>
                      <a:srgbClr val="FF0000"/>
                    </a:solidFill>
                    <a:latin typeface="+mn-ea"/>
                    <a:ea typeface="+mn-ea"/>
                  </a:rPr>
                  <a:t>：解决</a:t>
                </a:r>
                <a14:m>
                  <m:oMath xmlns:m="http://schemas.openxmlformats.org/officeDocument/2006/math">
                    <m:r>
                      <a:rPr kumimoji="1" lang="en-US" altLang="zh-CN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𝜖</m:t>
                    </m:r>
                    <m:r>
                      <a:rPr kumimoji="1" lang="zh-CN" alt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敏感</m:t>
                    </m:r>
                  </m:oMath>
                </a14:m>
                <a:r>
                  <a:rPr kumimoji="1" lang="zh-CN" altLang="en-US" b="0" dirty="0">
                    <a:solidFill>
                      <a:srgbClr val="FF0000"/>
                    </a:solidFill>
                    <a:latin typeface="+mn-ea"/>
                    <a:ea typeface="+mn-ea"/>
                  </a:rPr>
                  <a:t>问题</a:t>
                </a:r>
              </a:p>
            </p:txBody>
          </p:sp>
        </mc:Choice>
        <mc:Fallback xmlns="">
          <p:sp>
            <p:nvSpPr>
              <p:cNvPr id="58" name="Rectangle 4">
                <a:extLst>
                  <a:ext uri="{FF2B5EF4-FFF2-40B4-BE49-F238E27FC236}">
                    <a16:creationId xmlns:a16="http://schemas.microsoft.com/office/drawing/2014/main" id="{BA026F69-04B1-40BD-908A-AD9D0A107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5052176" y="4971877"/>
                <a:ext cx="4170619" cy="523220"/>
              </a:xfrm>
              <a:prstGeom prst="rect">
                <a:avLst/>
              </a:prstGeom>
              <a:blipFill>
                <a:blip r:embed="rId3"/>
                <a:stretch>
                  <a:fillRect l="-3030" t="-11905" r="-1212" b="-33333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385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8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49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——OPTICS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D5C667-E213-442C-AF41-A98720E53E81}"/>
                  </a:ext>
                </a:extLst>
              </p:cNvPr>
              <p:cNvSpPr txBox="1"/>
              <p:nvPr/>
            </p:nvSpPr>
            <p:spPr>
              <a:xfrm>
                <a:off x="950674" y="911249"/>
                <a:ext cx="81610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核心距离</a:t>
                </a:r>
                <a:r>
                  <a:rPr lang="zh-CN" altLang="en-US" sz="2400" dirty="0"/>
                  <a:t>：对于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对于给定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𝑀𝑖𝑛𝑃𝑜𝑡𝑠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定义使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成为</m:t>
                    </m:r>
                  </m:oMath>
                </a14:m>
                <a:r>
                  <a:rPr lang="zh-CN" altLang="en-US" sz="2400" dirty="0"/>
                  <a:t>核心点的</a:t>
                </a:r>
                <a:r>
                  <a:rPr lang="zh-CN" altLang="en-US" sz="2400" dirty="0">
                    <a:solidFill>
                      <a:srgbClr val="C00000"/>
                    </a:solidFill>
                  </a:rPr>
                  <a:t>最小邻域半径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i="1" u="sng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 u="sng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400" u="sng" dirty="0">
                    <a:solidFill>
                      <a:srgbClr val="C00000"/>
                    </a:solidFill>
                  </a:rPr>
                  <a:t>核心距离</a:t>
                </a:r>
                <a:endParaRPr lang="zh-CN" altLang="en-US" sz="2400" u="sng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D5C667-E213-442C-AF41-A98720E53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74" y="911249"/>
                <a:ext cx="8161020" cy="830997"/>
              </a:xfrm>
              <a:prstGeom prst="rect">
                <a:avLst/>
              </a:prstGeom>
              <a:blipFill>
                <a:blip r:embed="rId2"/>
                <a:stretch>
                  <a:fillRect l="-932" t="-5970" b="-164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1050">
                <a:extLst>
                  <a:ext uri="{FF2B5EF4-FFF2-40B4-BE49-F238E27FC236}">
                    <a16:creationId xmlns:a16="http://schemas.microsoft.com/office/drawing/2014/main" id="{7A81336A-083B-41F9-83B6-BB4E00C5509D}"/>
                  </a:ext>
                </a:extLst>
              </p:cNvPr>
              <p:cNvSpPr txBox="1"/>
              <p:nvPr/>
            </p:nvSpPr>
            <p:spPr bwMode="black">
              <a:xfrm>
                <a:off x="1621466" y="1918007"/>
                <a:ext cx="6478905" cy="59412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cd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𝑁𝑜𝑛𝑒</m:t>
                              </m:r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𝑀𝑖𝑛𝑃𝑜𝑡𝑠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𝑀𝑖𝑛𝑃𝑜𝑡𝑠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𝑀𝑖𝑛𝑃𝑜𝑡𝑠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Object 1050">
                <a:extLst>
                  <a:ext uri="{FF2B5EF4-FFF2-40B4-BE49-F238E27FC236}">
                    <a16:creationId xmlns:a16="http://schemas.microsoft.com/office/drawing/2014/main" id="{7A81336A-083B-41F9-83B6-BB4E00C55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1621466" y="1918007"/>
                <a:ext cx="6478905" cy="594122"/>
              </a:xfrm>
              <a:prstGeom prst="rect">
                <a:avLst/>
              </a:prstGeom>
              <a:blipFill>
                <a:blip r:embed="rId3"/>
                <a:stretch>
                  <a:fillRect l="-1957" t="-338298" b="-54893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B856A5B-A861-4B36-B75E-B79E8744F417}"/>
                  </a:ext>
                </a:extLst>
              </p:cNvPr>
              <p:cNvSpPr txBox="1"/>
              <p:nvPr/>
            </p:nvSpPr>
            <p:spPr>
              <a:xfrm>
                <a:off x="950674" y="2882904"/>
                <a:ext cx="8161020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𝑀𝑖𝑛𝑃𝑜𝑡𝑠</m:t>
                        </m:r>
                      </m:sup>
                    </m:sSubSup>
                    <m:d>
                      <m:d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/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/>
                  <a:t>中与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第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𝑀𝑖𝑛𝑃𝑜𝑡𝑠</m:t>
                    </m:r>
                  </m:oMath>
                </a14:m>
                <a:r>
                  <a:rPr lang="zh-CN" altLang="en-US" sz="2400" dirty="0"/>
                  <a:t>近邻的样本</a:t>
                </a: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B856A5B-A861-4B36-B75E-B79E8744F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74" y="2882904"/>
                <a:ext cx="8161020" cy="473591"/>
              </a:xfrm>
              <a:prstGeom prst="rect">
                <a:avLst/>
              </a:prstGeom>
              <a:blipFill>
                <a:blip r:embed="rId4"/>
                <a:stretch>
                  <a:fillRect l="-155" t="-7895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utoShape 13">
            <a:extLst>
              <a:ext uri="{FF2B5EF4-FFF2-40B4-BE49-F238E27FC236}">
                <a16:creationId xmlns:a16="http://schemas.microsoft.com/office/drawing/2014/main" id="{52C3CC32-9AB8-417E-8E37-7111F3985CA2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504897" y="4563972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38" name="AutoShape 35">
            <a:extLst>
              <a:ext uri="{FF2B5EF4-FFF2-40B4-BE49-F238E27FC236}">
                <a16:creationId xmlns:a16="http://schemas.microsoft.com/office/drawing/2014/main" id="{71F481A6-2EAE-44C7-B4C6-BF04D72362F9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034876" y="4524003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39" name="AutoShape 36">
            <a:extLst>
              <a:ext uri="{FF2B5EF4-FFF2-40B4-BE49-F238E27FC236}">
                <a16:creationId xmlns:a16="http://schemas.microsoft.com/office/drawing/2014/main" id="{6FC0764F-386B-44F6-A234-0715F26FA888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631773" y="4362435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40" name="AutoShape 39">
            <a:extLst>
              <a:ext uri="{FF2B5EF4-FFF2-40B4-BE49-F238E27FC236}">
                <a16:creationId xmlns:a16="http://schemas.microsoft.com/office/drawing/2014/main" id="{C2C1CB32-6FD8-462C-A785-C467B4ECEDA1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622547" y="3826599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41" name="AutoShape 13">
            <a:extLst>
              <a:ext uri="{FF2B5EF4-FFF2-40B4-BE49-F238E27FC236}">
                <a16:creationId xmlns:a16="http://schemas.microsoft.com/office/drawing/2014/main" id="{DA6A87FE-2B0D-4B4E-8525-2DB748EC09B4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146220" y="494682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42" name="AutoShape 13">
            <a:extLst>
              <a:ext uri="{FF2B5EF4-FFF2-40B4-BE49-F238E27FC236}">
                <a16:creationId xmlns:a16="http://schemas.microsoft.com/office/drawing/2014/main" id="{7C07A940-5CAB-47B4-A13C-F3AFBEAA1CCD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404073" y="4098643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4B1DF1EA-A9ED-4211-877B-FC39F54793B2}"/>
              </a:ext>
            </a:extLst>
          </p:cNvPr>
          <p:cNvSpPr/>
          <p:nvPr/>
        </p:nvSpPr>
        <p:spPr>
          <a:xfrm>
            <a:off x="4579444" y="4093194"/>
            <a:ext cx="1408548" cy="1322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29CE214C-CD43-435A-9861-5B20663053AF}"/>
              </a:ext>
            </a:extLst>
          </p:cNvPr>
          <p:cNvSpPr/>
          <p:nvPr/>
        </p:nvSpPr>
        <p:spPr>
          <a:xfrm>
            <a:off x="5217605" y="4743036"/>
            <a:ext cx="91742" cy="748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A80B4B6F-EEB4-4507-98F9-48D21C0080E9}"/>
              </a:ext>
            </a:extLst>
          </p:cNvPr>
          <p:cNvCxnSpPr>
            <a:cxnSpLocks/>
            <a:stCxn id="44" idx="0"/>
            <a:endCxn id="48" idx="0"/>
          </p:cNvCxnSpPr>
          <p:nvPr/>
        </p:nvCxnSpPr>
        <p:spPr>
          <a:xfrm flipV="1">
            <a:off x="5263477" y="3636251"/>
            <a:ext cx="86913" cy="1106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50CEBF4-433E-4D06-A48D-6BF915FD50BA}"/>
                  </a:ext>
                </a:extLst>
              </p:cNvPr>
              <p:cNvSpPr txBox="1"/>
              <p:nvPr/>
            </p:nvSpPr>
            <p:spPr>
              <a:xfrm>
                <a:off x="4946387" y="4063572"/>
                <a:ext cx="277007" cy="377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50CEBF4-433E-4D06-A48D-6BF915FD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387" y="4063572"/>
                <a:ext cx="277007" cy="3776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椭圆 47">
            <a:extLst>
              <a:ext uri="{FF2B5EF4-FFF2-40B4-BE49-F238E27FC236}">
                <a16:creationId xmlns:a16="http://schemas.microsoft.com/office/drawing/2014/main" id="{34CC8904-145B-4484-9AC0-4FF841B62610}"/>
              </a:ext>
            </a:extLst>
          </p:cNvPr>
          <p:cNvSpPr/>
          <p:nvPr/>
        </p:nvSpPr>
        <p:spPr>
          <a:xfrm>
            <a:off x="4015139" y="3636251"/>
            <a:ext cx="2670500" cy="241807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17B36CE-C5D1-46BC-AFC0-1BE0AA6F0639}"/>
              </a:ext>
            </a:extLst>
          </p:cNvPr>
          <p:cNvCxnSpPr>
            <a:cxnSpLocks/>
            <a:endCxn id="43" idx="3"/>
          </p:cNvCxnSpPr>
          <p:nvPr/>
        </p:nvCxnSpPr>
        <p:spPr>
          <a:xfrm flipH="1">
            <a:off x="4785721" y="4802059"/>
            <a:ext cx="452560" cy="42037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1DE227C-EE29-4EC2-A351-A56C1967F431}"/>
                  </a:ext>
                </a:extLst>
              </p:cNvPr>
              <p:cNvSpPr txBox="1"/>
              <p:nvPr/>
            </p:nvSpPr>
            <p:spPr>
              <a:xfrm>
                <a:off x="4276655" y="4743035"/>
                <a:ext cx="277007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𝑐𝑑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11DE227C-EE29-4EC2-A351-A56C1967F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55" y="4743035"/>
                <a:ext cx="277007" cy="370294"/>
              </a:xfrm>
              <a:prstGeom prst="rect">
                <a:avLst/>
              </a:prstGeom>
              <a:blipFill>
                <a:blip r:embed="rId6"/>
                <a:stretch>
                  <a:fillRect r="-165217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utoShape 36">
            <a:extLst>
              <a:ext uri="{FF2B5EF4-FFF2-40B4-BE49-F238E27FC236}">
                <a16:creationId xmlns:a16="http://schemas.microsoft.com/office/drawing/2014/main" id="{5F74014C-1BBE-495C-B6B5-7ACB0D841F2D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017665" y="4746542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52" name="AutoShape 36">
            <a:extLst>
              <a:ext uri="{FF2B5EF4-FFF2-40B4-BE49-F238E27FC236}">
                <a16:creationId xmlns:a16="http://schemas.microsoft.com/office/drawing/2014/main" id="{E519E201-D492-4652-9018-99C8391891E8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906083" y="5378151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53" name="AutoShape 36">
            <a:extLst>
              <a:ext uri="{FF2B5EF4-FFF2-40B4-BE49-F238E27FC236}">
                <a16:creationId xmlns:a16="http://schemas.microsoft.com/office/drawing/2014/main" id="{B014445F-AD81-4BDD-8C2D-2C199065D512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3945410" y="3647491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87AF4F07-97FA-4B53-B91D-216A69113C5F}"/>
                  </a:ext>
                </a:extLst>
              </p:cNvPr>
              <p:cNvSpPr txBox="1"/>
              <p:nvPr/>
            </p:nvSpPr>
            <p:spPr>
              <a:xfrm>
                <a:off x="6685640" y="4643750"/>
                <a:ext cx="24035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𝑀𝑖𝑛𝑃𝑜𝑡𝑠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87AF4F07-97FA-4B53-B91D-216A69113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640" y="4643750"/>
                <a:ext cx="240350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51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引言</a:t>
            </a:r>
            <a:endParaRPr lang="en-US" altLang="zh-CN" sz="3200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 聚类问题实际上是将包含若干元素的集合，按照某种测度，划分成若干子类。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测度是指定义在每个类上的函数，我们的目标就是使其达到最大或最小。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聚类问题的本质是划分问题</a:t>
            </a:r>
            <a:r>
              <a:rPr lang="en-US" altLang="zh-CN" dirty="0"/>
              <a:t>——</a:t>
            </a:r>
            <a:r>
              <a:rPr lang="zh-CN" altLang="en-US" dirty="0"/>
              <a:t>属于</a:t>
            </a:r>
            <a:r>
              <a:rPr lang="en-US" altLang="zh-CN" dirty="0"/>
              <a:t>NP</a:t>
            </a:r>
            <a:r>
              <a:rPr lang="zh-CN" altLang="en-US" dirty="0"/>
              <a:t>难问题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</a:p>
        </p:txBody>
      </p:sp>
    </p:spTree>
    <p:extLst>
      <p:ext uri="{BB962C8B-B14F-4D97-AF65-F5344CB8AC3E}">
        <p14:creationId xmlns:p14="http://schemas.microsoft.com/office/powerpoint/2010/main" val="4101014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50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——OPTICS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D5C667-E213-442C-AF41-A98720E53E81}"/>
                  </a:ext>
                </a:extLst>
              </p:cNvPr>
              <p:cNvSpPr txBox="1"/>
              <p:nvPr/>
            </p:nvSpPr>
            <p:spPr>
              <a:xfrm>
                <a:off x="1029395" y="987406"/>
                <a:ext cx="81610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可达距离</a:t>
                </a:r>
                <a:r>
                  <a:rPr lang="zh-CN" altLang="en-US" sz="2400" dirty="0"/>
                  <a:t>：对于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对于给定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𝑀𝑖𝑛𝑃𝑜𝑡𝑠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定义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y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关于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的可达</m:t>
                    </m:r>
                  </m:oMath>
                </a14:m>
                <a:r>
                  <a:rPr lang="zh-CN" altLang="en-US" sz="2400" dirty="0"/>
                  <a:t>距离为：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D5C667-E213-442C-AF41-A98720E53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95" y="987406"/>
                <a:ext cx="8161020" cy="830997"/>
              </a:xfrm>
              <a:prstGeom prst="rect">
                <a:avLst/>
              </a:prstGeom>
              <a:blipFill>
                <a:blip r:embed="rId2"/>
                <a:stretch>
                  <a:fillRect l="-1089" t="-5970" r="-311" b="-164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1050">
                <a:extLst>
                  <a:ext uri="{FF2B5EF4-FFF2-40B4-BE49-F238E27FC236}">
                    <a16:creationId xmlns:a16="http://schemas.microsoft.com/office/drawing/2014/main" id="{7A81336A-083B-41F9-83B6-BB4E00C5509D}"/>
                  </a:ext>
                </a:extLst>
              </p:cNvPr>
              <p:cNvSpPr txBox="1"/>
              <p:nvPr/>
            </p:nvSpPr>
            <p:spPr bwMode="black">
              <a:xfrm>
                <a:off x="1644173" y="2083867"/>
                <a:ext cx="6478905" cy="59412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rd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𝑁𝑜𝑛𝑒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𝑀𝑖𝑛𝑃𝑜𝑡𝑠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⁡{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𝑐𝑑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)},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𝑀𝑖𝑛𝑃𝑜𝑡𝑠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Object 1050">
                <a:extLst>
                  <a:ext uri="{FF2B5EF4-FFF2-40B4-BE49-F238E27FC236}">
                    <a16:creationId xmlns:a16="http://schemas.microsoft.com/office/drawing/2014/main" id="{7A81336A-083B-41F9-83B6-BB4E00C55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1644173" y="2083867"/>
                <a:ext cx="6478905" cy="594122"/>
              </a:xfrm>
              <a:prstGeom prst="rect">
                <a:avLst/>
              </a:prstGeom>
              <a:blipFill>
                <a:blip r:embed="rId3"/>
                <a:stretch>
                  <a:fillRect t="-257447" b="-40425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utoShape 13">
            <a:extLst>
              <a:ext uri="{FF2B5EF4-FFF2-40B4-BE49-F238E27FC236}">
                <a16:creationId xmlns:a16="http://schemas.microsoft.com/office/drawing/2014/main" id="{4C650E31-ADD1-4558-9A3E-580A70BF9C3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602801" y="4395007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2" name="AutoShape 35">
            <a:extLst>
              <a:ext uri="{FF2B5EF4-FFF2-40B4-BE49-F238E27FC236}">
                <a16:creationId xmlns:a16="http://schemas.microsoft.com/office/drawing/2014/main" id="{C84BC68A-197A-47DD-B05C-03DFDBFDFC85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132780" y="435503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3" name="AutoShape 36">
            <a:extLst>
              <a:ext uri="{FF2B5EF4-FFF2-40B4-BE49-F238E27FC236}">
                <a16:creationId xmlns:a16="http://schemas.microsoft.com/office/drawing/2014/main" id="{977596A3-37A0-4AC5-A7F8-EAA55FACB04B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729677" y="4193470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4" name="AutoShape 39">
            <a:extLst>
              <a:ext uri="{FF2B5EF4-FFF2-40B4-BE49-F238E27FC236}">
                <a16:creationId xmlns:a16="http://schemas.microsoft.com/office/drawing/2014/main" id="{DAE56B36-4B2B-4C23-A794-DC4C4FBA3200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720451" y="3657634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9" name="AutoShape 13">
            <a:extLst>
              <a:ext uri="{FF2B5EF4-FFF2-40B4-BE49-F238E27FC236}">
                <a16:creationId xmlns:a16="http://schemas.microsoft.com/office/drawing/2014/main" id="{98D445A2-CF65-48B1-A006-AE56196AB7D0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244124" y="4777863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21" name="AutoShape 13">
            <a:extLst>
              <a:ext uri="{FF2B5EF4-FFF2-40B4-BE49-F238E27FC236}">
                <a16:creationId xmlns:a16="http://schemas.microsoft.com/office/drawing/2014/main" id="{5F610D7F-548D-4F42-87C2-778B6F2D5A0C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501977" y="3929678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73193E2-BD82-4308-B4A4-1E96058A9AC2}"/>
              </a:ext>
            </a:extLst>
          </p:cNvPr>
          <p:cNvSpPr/>
          <p:nvPr/>
        </p:nvSpPr>
        <p:spPr>
          <a:xfrm>
            <a:off x="4677348" y="3924229"/>
            <a:ext cx="1408548" cy="13229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330D20C-4EE8-4055-B021-3A18FD72940E}"/>
              </a:ext>
            </a:extLst>
          </p:cNvPr>
          <p:cNvSpPr/>
          <p:nvPr/>
        </p:nvSpPr>
        <p:spPr>
          <a:xfrm>
            <a:off x="5315509" y="4574071"/>
            <a:ext cx="91742" cy="748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3AFBB03-2C31-475D-85AF-D91E000D118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361381" y="3467286"/>
            <a:ext cx="86913" cy="1106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2D79AB8-D06C-4F61-B552-65653FE64640}"/>
                  </a:ext>
                </a:extLst>
              </p:cNvPr>
              <p:cNvSpPr txBox="1"/>
              <p:nvPr/>
            </p:nvSpPr>
            <p:spPr>
              <a:xfrm>
                <a:off x="5044291" y="3894607"/>
                <a:ext cx="277007" cy="377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2D79AB8-D06C-4F61-B552-65653FE64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291" y="3894607"/>
                <a:ext cx="277007" cy="377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CC47CB1B-2257-4508-9564-CE441C3DCCAA}"/>
              </a:ext>
            </a:extLst>
          </p:cNvPr>
          <p:cNvSpPr/>
          <p:nvPr/>
        </p:nvSpPr>
        <p:spPr>
          <a:xfrm>
            <a:off x="5236165" y="3765460"/>
            <a:ext cx="2670500" cy="241807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041F867-D64A-459E-9F77-7DD05B4343DD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4883625" y="4633094"/>
            <a:ext cx="452560" cy="42037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184F6DC-8EFF-45C7-AA6D-D13CFE39ABCC}"/>
                  </a:ext>
                </a:extLst>
              </p:cNvPr>
              <p:cNvSpPr txBox="1"/>
              <p:nvPr/>
            </p:nvSpPr>
            <p:spPr>
              <a:xfrm>
                <a:off x="4374559" y="4574070"/>
                <a:ext cx="277007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𝑐𝑑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184F6DC-8EFF-45C7-AA6D-D13CFE39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559" y="4574070"/>
                <a:ext cx="277007" cy="370294"/>
              </a:xfrm>
              <a:prstGeom prst="rect">
                <a:avLst/>
              </a:prstGeom>
              <a:blipFill>
                <a:blip r:embed="rId5"/>
                <a:stretch>
                  <a:fillRect r="-165217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36">
            <a:extLst>
              <a:ext uri="{FF2B5EF4-FFF2-40B4-BE49-F238E27FC236}">
                <a16:creationId xmlns:a16="http://schemas.microsoft.com/office/drawing/2014/main" id="{E3D6C7E8-2017-4EEE-918A-A10E4780B80F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6115569" y="4577577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31" name="AutoShape 36">
            <a:extLst>
              <a:ext uri="{FF2B5EF4-FFF2-40B4-BE49-F238E27FC236}">
                <a16:creationId xmlns:a16="http://schemas.microsoft.com/office/drawing/2014/main" id="{D8C4048C-4AA6-4587-9D60-508196C8FE97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5003987" y="5209186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32" name="AutoShape 36">
            <a:extLst>
              <a:ext uri="{FF2B5EF4-FFF2-40B4-BE49-F238E27FC236}">
                <a16:creationId xmlns:a16="http://schemas.microsoft.com/office/drawing/2014/main" id="{90213DAA-26A1-47D1-BF25-44F1E10541BF}"/>
              </a:ext>
            </a:extLst>
          </p:cNvPr>
          <p:cNvSpPr>
            <a:spLocks noChangeArrowheads="1"/>
          </p:cNvSpPr>
          <p:nvPr/>
        </p:nvSpPr>
        <p:spPr bwMode="auto">
          <a:xfrm rot="809687">
            <a:off x="4043314" y="3478526"/>
            <a:ext cx="457200" cy="562630"/>
          </a:xfrm>
          <a:prstGeom prst="star8">
            <a:avLst>
              <a:gd name="adj" fmla="val 3825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7E5FEE2-6464-4EDA-BFE9-A3F28BB1BF13}"/>
                  </a:ext>
                </a:extLst>
              </p:cNvPr>
              <p:cNvSpPr txBox="1"/>
              <p:nvPr/>
            </p:nvSpPr>
            <p:spPr>
              <a:xfrm>
                <a:off x="6783544" y="4474785"/>
                <a:ext cx="24035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𝑀𝑖𝑛𝑃𝑜𝑡𝑠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7E5FEE2-6464-4EDA-BFE9-A3F28BB1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544" y="4474785"/>
                <a:ext cx="240350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B67F4B6-E1AD-485E-8DB0-A1C006CA74C3}"/>
              </a:ext>
            </a:extLst>
          </p:cNvPr>
          <p:cNvCxnSpPr>
            <a:cxnSpLocks/>
          </p:cNvCxnSpPr>
          <p:nvPr/>
        </p:nvCxnSpPr>
        <p:spPr>
          <a:xfrm flipV="1">
            <a:off x="5374566" y="3924228"/>
            <a:ext cx="544870" cy="68640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154317F-259F-4099-B48C-3DAA2BAA68EE}"/>
                  </a:ext>
                </a:extLst>
              </p:cNvPr>
              <p:cNvSpPr txBox="1"/>
              <p:nvPr/>
            </p:nvSpPr>
            <p:spPr>
              <a:xfrm>
                <a:off x="5875904" y="4021595"/>
                <a:ext cx="277007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154317F-259F-4099-B48C-3DAA2BAA6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904" y="4021595"/>
                <a:ext cx="277007" cy="370294"/>
              </a:xfrm>
              <a:prstGeom prst="rect">
                <a:avLst/>
              </a:prstGeom>
              <a:blipFill>
                <a:blip r:embed="rId7"/>
                <a:stretch>
                  <a:fillRect r="-204348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35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——OPTICS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13967D2-E614-42C5-9750-D2C03D701972}"/>
              </a:ext>
            </a:extLst>
          </p:cNvPr>
          <p:cNvSpPr txBox="1"/>
          <p:nvPr/>
        </p:nvSpPr>
        <p:spPr>
          <a:xfrm>
            <a:off x="1228178" y="995423"/>
            <a:ext cx="8161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	OPTICS</a:t>
            </a:r>
            <a:r>
              <a:rPr lang="zh-CN" altLang="en-US" sz="2400" dirty="0"/>
              <a:t>的目标是输出一个有序排列，以及每个样本的核心距离和可达距离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A089034-A88C-4F5B-A51F-934DB4ACA30A}"/>
                  </a:ext>
                </a:extLst>
              </p:cNvPr>
              <p:cNvSpPr txBox="1"/>
              <p:nvPr/>
            </p:nvSpPr>
            <p:spPr>
              <a:xfrm>
                <a:off x="1228178" y="3382125"/>
                <a:ext cx="8161020" cy="851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：第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2400" dirty="0"/>
                  <a:t>样本的核心距离，例如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={0.5,0.3,1.5,…}</a:t>
                </a:r>
                <a:r>
                  <a:rPr lang="zh-CN" altLang="en-US" sz="2400" dirty="0"/>
                  <a:t>表示第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个样本的核心距离为</a:t>
                </a:r>
                <a:r>
                  <a:rPr lang="en-US" altLang="zh-CN" sz="2400" dirty="0"/>
                  <a:t>0.5</a:t>
                </a:r>
                <a:r>
                  <a:rPr lang="zh-CN" altLang="en-US" sz="2400" dirty="0"/>
                  <a:t>，第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个为</a:t>
                </a:r>
                <a:r>
                  <a:rPr lang="en-US" altLang="zh-CN" sz="2400" dirty="0"/>
                  <a:t>0.3…</a:t>
                </a: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A089034-A88C-4F5B-A51F-934DB4AC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178" y="3382125"/>
                <a:ext cx="8161020" cy="851195"/>
              </a:xfrm>
              <a:prstGeom prst="rect">
                <a:avLst/>
              </a:prstGeom>
              <a:blipFill>
                <a:blip r:embed="rId2"/>
                <a:stretch>
                  <a:fillRect l="-932" t="-4412" r="-621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4AD1B08-B958-46FB-A0DE-BC1D6E2261C0}"/>
                  </a:ext>
                </a:extLst>
              </p:cNvPr>
              <p:cNvSpPr txBox="1"/>
              <p:nvPr/>
            </p:nvSpPr>
            <p:spPr>
              <a:xfrm>
                <a:off x="1228178" y="2274327"/>
                <a:ext cx="8161020" cy="851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en-US" altLang="zh-CN" sz="2400" dirty="0"/>
                  <a:t>OPTICS</a:t>
                </a:r>
                <a:r>
                  <a:rPr lang="zh-CN" altLang="en-US" sz="2400" dirty="0"/>
                  <a:t>输出的有序排列，例如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={8,4,5,…}</a:t>
                </a:r>
                <a:r>
                  <a:rPr lang="zh-CN" altLang="en-US" sz="2400" dirty="0"/>
                  <a:t>表示第</a:t>
                </a:r>
                <a:r>
                  <a:rPr lang="en-US" altLang="zh-CN" sz="2400" dirty="0"/>
                  <a:t>8</a:t>
                </a:r>
                <a:r>
                  <a:rPr lang="zh-CN" altLang="en-US" sz="2400" dirty="0"/>
                  <a:t>个样本首先被处理，然后第</a:t>
                </a:r>
                <a:r>
                  <a:rPr lang="en-US" altLang="zh-CN" sz="2400" dirty="0"/>
                  <a:t>4</a:t>
                </a:r>
                <a:r>
                  <a:rPr lang="zh-CN" altLang="en-US" sz="2400" dirty="0"/>
                  <a:t>个，第</a:t>
                </a:r>
                <a:r>
                  <a:rPr lang="en-US" altLang="zh-CN" sz="2400" dirty="0"/>
                  <a:t>5</a:t>
                </a:r>
                <a:r>
                  <a:rPr lang="zh-CN" altLang="en-US" sz="2400" dirty="0"/>
                  <a:t>个</a:t>
                </a:r>
                <a:r>
                  <a:rPr lang="en-US" altLang="zh-CN" sz="2400" dirty="0"/>
                  <a:t>…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4AD1B08-B958-46FB-A0DE-BC1D6E226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178" y="2274327"/>
                <a:ext cx="8161020" cy="851195"/>
              </a:xfrm>
              <a:prstGeom prst="rect">
                <a:avLst/>
              </a:prstGeom>
              <a:blipFill>
                <a:blip r:embed="rId3"/>
                <a:stretch>
                  <a:fillRect l="-932" t="-4412" r="-93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9511282-480D-4D78-AE84-2D1A14597A0A}"/>
                  </a:ext>
                </a:extLst>
              </p:cNvPr>
              <p:cNvSpPr txBox="1"/>
              <p:nvPr/>
            </p:nvSpPr>
            <p:spPr>
              <a:xfrm>
                <a:off x="1228178" y="4641341"/>
                <a:ext cx="8161020" cy="851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：第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2400" dirty="0"/>
                  <a:t>样本的可达距离，例如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={1.5,3.3,1.8,…}</a:t>
                </a:r>
                <a:r>
                  <a:rPr lang="zh-CN" altLang="en-US" sz="2400" dirty="0"/>
                  <a:t>表示第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个样本的核心距离为</a:t>
                </a:r>
                <a:r>
                  <a:rPr lang="en-US" altLang="zh-CN" sz="2400" dirty="0"/>
                  <a:t>1.5</a:t>
                </a:r>
                <a:r>
                  <a:rPr lang="zh-CN" altLang="en-US" sz="2400" dirty="0"/>
                  <a:t>，第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个为</a:t>
                </a:r>
                <a:r>
                  <a:rPr lang="en-US" altLang="zh-CN" sz="2400" dirty="0"/>
                  <a:t>3.3…</a:t>
                </a: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9511282-480D-4D78-AE84-2D1A14597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178" y="4641341"/>
                <a:ext cx="8161020" cy="851195"/>
              </a:xfrm>
              <a:prstGeom prst="rect">
                <a:avLst/>
              </a:prstGeom>
              <a:blipFill>
                <a:blip r:embed="rId4"/>
                <a:stretch>
                  <a:fillRect l="-932" t="-4412" r="-466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148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17C9E93-BA0C-425A-87CD-36DF41DD9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步骤</a:t>
            </a:r>
            <a:endParaRPr lang="en-US" altLang="zh-CN" sz="3200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——OPTICS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5422F9-48BB-4CC3-8E86-A01BD68CF7C7}"/>
                  </a:ext>
                </a:extLst>
              </p:cNvPr>
              <p:cNvSpPr txBox="1"/>
              <p:nvPr/>
            </p:nvSpPr>
            <p:spPr>
              <a:xfrm>
                <a:off x="1542661" y="1664551"/>
                <a:ext cx="7840706" cy="3353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zh-CN" altLang="en-US" sz="2400" dirty="0"/>
                  <a:t>给定样本集合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，均标记为未处理；初始化核心点集合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参数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𝑀𝑖𝑛𝑃𝑜𝑡𝑠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zh-CN" altLang="en-US" sz="2400" dirty="0"/>
                  <a:t>遍历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sz="2400" dirty="0"/>
                  <a:t>样本，得到核心点集合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zh-CN" altLang="en-US" sz="2400" dirty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2400" dirty="0"/>
                  <a:t>随机选择未处理样本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，将其</m:t>
                    </m:r>
                  </m:oMath>
                </a14:m>
                <a:r>
                  <a:rPr lang="zh-CN" altLang="en-US" sz="2400" dirty="0"/>
                  <a:t>标记为已处理，同时将其压入有序列表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最后将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zh-CN" altLang="en-US" sz="24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邻域</m:t>
                    </m:r>
                  </m:oMath>
                </a14:m>
                <a:r>
                  <a:rPr lang="zh-CN" altLang="en-US" sz="2400" dirty="0"/>
                  <a:t>中未处理的点，根据可达距离的大小依次放入种子集合</a:t>
                </a:r>
                <a:r>
                  <a:rPr lang="en-US" altLang="zh-CN" sz="2400" dirty="0"/>
                  <a:t>seeds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5422F9-48BB-4CC3-8E86-A01BD68C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61" y="1664551"/>
                <a:ext cx="7840706" cy="3353739"/>
              </a:xfrm>
              <a:prstGeom prst="rect">
                <a:avLst/>
              </a:prstGeom>
              <a:blipFill>
                <a:blip r:embed="rId2"/>
                <a:stretch>
                  <a:fillRect l="-1133" r="-971" b="-33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0489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17C9E93-BA0C-425A-87CD-36DF41DD9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步骤</a:t>
            </a:r>
            <a:endParaRPr lang="en-US" altLang="zh-CN" sz="3200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——OPTICS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5422F9-48BB-4CC3-8E86-A01BD68CF7C7}"/>
                  </a:ext>
                </a:extLst>
              </p:cNvPr>
              <p:cNvSpPr txBox="1"/>
              <p:nvPr/>
            </p:nvSpPr>
            <p:spPr>
              <a:xfrm>
                <a:off x="1403513" y="1614854"/>
                <a:ext cx="7840706" cy="279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lphaLcParenR" startAt="4"/>
                </a:pPr>
                <a:r>
                  <a:rPr lang="zh-CN" altLang="en-US" sz="2400" dirty="0"/>
                  <a:t>从种子集合中选择可达距离最近的种子样本</a:t>
                </a:r>
                <a:r>
                  <a:rPr lang="en-US" altLang="zh-CN" sz="2400" dirty="0"/>
                  <a:t>s</a:t>
                </a:r>
                <a:r>
                  <a:rPr lang="zh-CN" altLang="en-US" sz="2400" dirty="0"/>
                  <a:t>，将其标记为已处理，同时放入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sz="2400" dirty="0"/>
                  <a:t>，如果</a:t>
                </a:r>
                <a:r>
                  <a:rPr lang="en-US" altLang="zh-CN" sz="2400" dirty="0"/>
                  <a:t>s</a:t>
                </a:r>
                <a:r>
                  <a:rPr lang="zh-CN" altLang="en-US" sz="2400" dirty="0"/>
                  <a:t>为核心点，则继续将</a:t>
                </a:r>
                <a:r>
                  <a:rPr lang="en-US" altLang="zh-CN" sz="2400" dirty="0"/>
                  <a:t>s</a:t>
                </a:r>
                <a:r>
                  <a:rPr lang="zh-CN" altLang="en-US" sz="2400" dirty="0"/>
                  <a:t>为处理的邻居点加入种子集合，重新计算可达距离。重复</a:t>
                </a:r>
                <a:r>
                  <a:rPr lang="en-US" altLang="zh-CN" sz="2400" dirty="0"/>
                  <a:t>(d)</a:t>
                </a:r>
                <a:r>
                  <a:rPr lang="zh-CN" altLang="en-US" sz="2400" dirty="0"/>
                  <a:t>，直到</a:t>
                </a:r>
                <a:r>
                  <a:rPr lang="en-US" altLang="zh-CN" sz="2400" dirty="0"/>
                  <a:t>seeds=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CN" altLang="en-US" sz="2400" dirty="0">
                    <a:ea typeface="Cambria Math" panose="02040503050406030204" pitchFamily="18" charset="0"/>
                  </a:rPr>
                  <a:t>；</a:t>
                </a:r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lphaLcParenR" startAt="4"/>
                </a:pPr>
                <a:r>
                  <a:rPr lang="zh-CN" altLang="en-US" sz="2400" dirty="0"/>
                  <a:t>转入</a:t>
                </a:r>
                <a:r>
                  <a:rPr lang="en-US" altLang="zh-CN" sz="2400" dirty="0"/>
                  <a:t>(c)</a:t>
                </a:r>
                <a:r>
                  <a:rPr lang="zh-CN" altLang="en-US" sz="2400" dirty="0"/>
                  <a:t>，直到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2400" dirty="0"/>
                  <a:t>中的样本均已处理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5422F9-48BB-4CC3-8E86-A01BD68CF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513" y="1614854"/>
                <a:ext cx="7840706" cy="2794804"/>
              </a:xfrm>
              <a:prstGeom prst="rect">
                <a:avLst/>
              </a:prstGeom>
              <a:blipFill>
                <a:blip r:embed="rId2"/>
                <a:stretch>
                  <a:fillRect l="-971" r="-4693" b="-4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C8C73B11-5D93-4D21-B0C4-B6AD564865DA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2874271" y="4879432"/>
                <a:ext cx="5648326" cy="52322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en-US" altLang="zh-CN" b="0" dirty="0">
                    <a:solidFill>
                      <a:srgbClr val="FF0000"/>
                    </a:solidFill>
                    <a:latin typeface="+mn-ea"/>
                    <a:ea typeface="+mn-ea"/>
                  </a:rPr>
                  <a:t>OPTICS</a:t>
                </a:r>
                <a:r>
                  <a:rPr kumimoji="1" lang="zh-CN" altLang="en-US" b="0" dirty="0">
                    <a:solidFill>
                      <a:srgbClr val="FF0000"/>
                    </a:solidFill>
                    <a:latin typeface="+mn-ea"/>
                    <a:ea typeface="+mn-ea"/>
                  </a:rPr>
                  <a:t>中，</a:t>
                </a:r>
                <a14:m>
                  <m:oMath xmlns:m="http://schemas.openxmlformats.org/officeDocument/2006/math">
                    <m:r>
                      <a:rPr kumimoji="1" lang="en-US" altLang="zh-CN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𝜖</m:t>
                    </m:r>
                    <m:r>
                      <a:rPr kumimoji="1" lang="zh-CN" alt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可以</m:t>
                    </m:r>
                  </m:oMath>
                </a14:m>
                <a:r>
                  <a:rPr kumimoji="1" lang="zh-CN" altLang="en-US" b="0" dirty="0">
                    <a:solidFill>
                      <a:srgbClr val="FF0000"/>
                    </a:solidFill>
                    <a:latin typeface="+mn-ea"/>
                    <a:ea typeface="+mn-ea"/>
                  </a:rPr>
                  <a:t>为无穷大！！！</a:t>
                </a:r>
              </a:p>
            </p:txBody>
          </p:sp>
        </mc:Choice>
        <mc:Fallback xmlns="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C8C73B11-5D93-4D21-B0C4-B6AD56486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2874271" y="4879432"/>
                <a:ext cx="5648326" cy="523220"/>
              </a:xfrm>
              <a:prstGeom prst="rect">
                <a:avLst/>
              </a:prstGeom>
              <a:blipFill>
                <a:blip r:embed="rId3"/>
                <a:stretch>
                  <a:fillRect l="-2242" t="-9302" b="-32558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9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5FAFEF1-B8A0-45B1-8C56-E54647C65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算法伪代码</a:t>
            </a:r>
            <a:endParaRPr lang="en-US" altLang="zh-CN" sz="32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54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——OPTICS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FF7E76-F9C4-408A-A2B0-EDE689F63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37" y="1629115"/>
            <a:ext cx="4556302" cy="44335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7EBB0C-5BC5-4414-869F-7660DF770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62" y="1574465"/>
            <a:ext cx="4446739" cy="447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15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55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系统聚类</a:t>
            </a:r>
          </a:p>
        </p:txBody>
      </p:sp>
      <p:graphicFrame>
        <p:nvGraphicFramePr>
          <p:cNvPr id="1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217895"/>
              </p:ext>
            </p:extLst>
          </p:nvPr>
        </p:nvGraphicFramePr>
        <p:xfrm>
          <a:off x="2935235" y="4652320"/>
          <a:ext cx="6275366" cy="937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21" name="Equation" r:id="rId3" imgW="1981080" imgH="266400" progId="Equation.DSMT4">
                  <p:embed/>
                </p:oleObj>
              </mc:Choice>
              <mc:Fallback>
                <p:oleObj name="Equation" r:id="rId3" imgW="1981080" imgH="266400" progId="Equation.DSMT4">
                  <p:embed/>
                  <p:pic>
                    <p:nvPicPr>
                      <p:cNvPr id="1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935235" y="4652320"/>
                        <a:ext cx="6275366" cy="937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5"/>
          <p:cNvSpPr>
            <a:spLocks noChangeArrowheads="1"/>
          </p:cNvSpPr>
          <p:nvPr/>
        </p:nvSpPr>
        <p:spPr bwMode="black">
          <a:xfrm>
            <a:off x="2935235" y="3859062"/>
            <a:ext cx="152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其中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black">
          <a:xfrm>
            <a:off x="2935235" y="2210157"/>
            <a:ext cx="4114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考虑变量聚类问题</a:t>
            </a:r>
          </a:p>
        </p:txBody>
      </p:sp>
      <p:graphicFrame>
        <p:nvGraphicFramePr>
          <p:cNvPr id="2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806502"/>
              </p:ext>
            </p:extLst>
          </p:nvPr>
        </p:nvGraphicFramePr>
        <p:xfrm>
          <a:off x="4467667" y="2670434"/>
          <a:ext cx="2225402" cy="1039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22" name="Equation" r:id="rId5" imgW="736560" imgH="368280" progId="Equation.DSMT4">
                  <p:embed/>
                </p:oleObj>
              </mc:Choice>
              <mc:Fallback>
                <p:oleObj name="Equation" r:id="rId5" imgW="736560" imgH="368280" progId="Equation.DSMT4">
                  <p:embed/>
                  <p:pic>
                    <p:nvPicPr>
                      <p:cNvPr id="2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467667" y="2670434"/>
                        <a:ext cx="2225402" cy="10399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black">
          <a:xfrm>
            <a:off x="1759640" y="1065048"/>
            <a:ext cx="5164483" cy="5232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rgbClr val="FF0000"/>
                </a:solidFill>
                <a:latin typeface="+mn-ea"/>
                <a:ea typeface="+mn-ea"/>
              </a:rPr>
              <a:t>系统聚类算法是一种贪婪算法！</a:t>
            </a:r>
          </a:p>
        </p:txBody>
      </p:sp>
    </p:spTree>
    <p:extLst>
      <p:ext uri="{BB962C8B-B14F-4D97-AF65-F5344CB8AC3E}">
        <p14:creationId xmlns:p14="http://schemas.microsoft.com/office/powerpoint/2010/main" val="2202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042175"/>
            <a:ext cx="10515600" cy="51240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基本步骤</a:t>
            </a:r>
            <a:endParaRPr lang="en-US" altLang="zh-CN" sz="32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56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系统聚类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black">
          <a:xfrm>
            <a:off x="1674573" y="2776009"/>
            <a:ext cx="861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）每次选择最相关的两个类合并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顺序得到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black">
          <a:xfrm>
            <a:off x="1674573" y="1783821"/>
            <a:ext cx="68024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）首先将每个变量视为一类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得到</a:t>
            </a:r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277111"/>
              </p:ext>
            </p:extLst>
          </p:nvPr>
        </p:nvGraphicFramePr>
        <p:xfrm>
          <a:off x="6702145" y="1773474"/>
          <a:ext cx="666871" cy="466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42" name="Equation" r:id="rId3" imgW="114120" imgH="126720" progId="Equation.DSMT4">
                  <p:embed/>
                </p:oleObj>
              </mc:Choice>
              <mc:Fallback>
                <p:oleObj name="Equation" r:id="rId3" imgW="114120" imgH="126720" progId="Equation.DSMT4">
                  <p:embed/>
                  <p:pic>
                    <p:nvPicPr>
                      <p:cNvPr id="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702145" y="1773474"/>
                        <a:ext cx="666871" cy="4669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7"/>
          <p:cNvSpPr>
            <a:spLocks noChangeArrowheads="1"/>
          </p:cNvSpPr>
          <p:nvPr/>
        </p:nvSpPr>
        <p:spPr bwMode="black">
          <a:xfrm>
            <a:off x="7102275" y="1771295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类变量</a:t>
            </a:r>
          </a:p>
        </p:txBody>
      </p:sp>
      <p:graphicFrame>
        <p:nvGraphicFramePr>
          <p:cNvPr id="1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384420"/>
              </p:ext>
            </p:extLst>
          </p:nvPr>
        </p:nvGraphicFramePr>
        <p:xfrm>
          <a:off x="2457365" y="3367178"/>
          <a:ext cx="3522508" cy="596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43" name="Equation" r:id="rId5" imgW="1015920" imgH="177480" progId="Equation.DSMT4">
                  <p:embed/>
                </p:oleObj>
              </mc:Choice>
              <mc:Fallback>
                <p:oleObj name="Equation" r:id="rId5" imgW="1015920" imgH="177480" progId="Equation.DSMT4">
                  <p:embed/>
                  <p:pic>
                    <p:nvPicPr>
                      <p:cNvPr id="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457365" y="3367178"/>
                        <a:ext cx="3522508" cy="5966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0"/>
          <p:cNvSpPr>
            <a:spLocks noChangeArrowheads="1"/>
          </p:cNvSpPr>
          <p:nvPr/>
        </p:nvSpPr>
        <p:spPr bwMode="black">
          <a:xfrm>
            <a:off x="5943600" y="3397102"/>
            <a:ext cx="3124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直至一类变量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black">
          <a:xfrm>
            <a:off x="1752600" y="4087012"/>
            <a:ext cx="7315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）记录合并过程生成聚类谱系图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black">
          <a:xfrm>
            <a:off x="1752600" y="4775809"/>
            <a:ext cx="868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4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）设定阈值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根据聚类谱系图决定最终分类</a:t>
            </a:r>
          </a:p>
        </p:txBody>
      </p:sp>
    </p:spTree>
    <p:extLst>
      <p:ext uri="{BB962C8B-B14F-4D97-AF65-F5344CB8AC3E}">
        <p14:creationId xmlns:p14="http://schemas.microsoft.com/office/powerpoint/2010/main" val="1424032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57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系统聚类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black">
          <a:xfrm>
            <a:off x="2514600" y="1219201"/>
            <a:ext cx="556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假定所有变量已经合并成了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black">
          <a:xfrm>
            <a:off x="7871257" y="5083481"/>
            <a:ext cx="1225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类</a:t>
            </a:r>
          </a:p>
        </p:txBody>
      </p:sp>
      <p:graphicFrame>
        <p:nvGraphicFramePr>
          <p:cNvPr id="8" name="Object 11"/>
          <p:cNvGraphicFramePr>
            <a:graphicFrameLocks noChangeAspect="1"/>
          </p:cNvGraphicFramePr>
          <p:nvPr/>
        </p:nvGraphicFramePr>
        <p:xfrm>
          <a:off x="6237888" y="1188195"/>
          <a:ext cx="543912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938" name="Equation" r:id="rId3" imgW="139680" imgH="126720" progId="Equation.DSMT4">
                  <p:embed/>
                </p:oleObj>
              </mc:Choice>
              <mc:Fallback>
                <p:oleObj name="Equation" r:id="rId3" imgW="139680" imgH="126720" progId="Equation.DSMT4">
                  <p:embed/>
                  <p:pic>
                    <p:nvPicPr>
                      <p:cNvPr id="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237888" y="1188195"/>
                        <a:ext cx="543912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/>
        </p:nvGraphicFramePr>
        <p:xfrm>
          <a:off x="4191000" y="1736654"/>
          <a:ext cx="3011488" cy="728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939" name="Equation" r:id="rId5" imgW="1117440" imgH="215640" progId="Equation.DSMT4">
                  <p:embed/>
                </p:oleObj>
              </mc:Choice>
              <mc:Fallback>
                <p:oleObj name="Equation" r:id="rId5" imgW="1117440" imgH="215640" progId="Equation.DSMT4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191000" y="1736654"/>
                        <a:ext cx="3011488" cy="7284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/>
          <p:cNvSpPr>
            <a:spLocks noChangeArrowheads="1"/>
          </p:cNvSpPr>
          <p:nvPr/>
        </p:nvSpPr>
        <p:spPr bwMode="black">
          <a:xfrm>
            <a:off x="2590800" y="2514601"/>
            <a:ext cx="662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在确定下一步合并哪两类时</a:t>
            </a: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选择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black">
          <a:xfrm>
            <a:off x="2514600" y="3597059"/>
            <a:ext cx="167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满足</a:t>
            </a:r>
          </a:p>
        </p:txBody>
      </p:sp>
      <p:graphicFrame>
        <p:nvGraphicFramePr>
          <p:cNvPr id="13" name="Object 13"/>
          <p:cNvGraphicFramePr>
            <a:graphicFrameLocks noChangeAspect="1"/>
          </p:cNvGraphicFramePr>
          <p:nvPr/>
        </p:nvGraphicFramePr>
        <p:xfrm>
          <a:off x="4496496" y="3047083"/>
          <a:ext cx="2413696" cy="620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940" name="Equation" r:id="rId7" imgW="749160" imgH="177480" progId="Equation.DSMT4">
                  <p:embed/>
                </p:oleObj>
              </mc:Choice>
              <mc:Fallback>
                <p:oleObj name="Equation" r:id="rId7" imgW="749160" imgH="177480" progId="Equation.DSMT4">
                  <p:embed/>
                  <p:pic>
                    <p:nvPicPr>
                      <p:cNvPr id="1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496496" y="3047083"/>
                        <a:ext cx="2413696" cy="6207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4"/>
          <p:cNvGraphicFramePr>
            <a:graphicFrameLocks noChangeAspect="1"/>
          </p:cNvGraphicFramePr>
          <p:nvPr/>
        </p:nvGraphicFramePr>
        <p:xfrm>
          <a:off x="3163084" y="4240689"/>
          <a:ext cx="3618717" cy="613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941" name="Equation" r:id="rId9" imgW="1384200" imgH="203040" progId="Equation.DSMT4">
                  <p:embed/>
                </p:oleObj>
              </mc:Choice>
              <mc:Fallback>
                <p:oleObj name="Equation" r:id="rId9" imgW="1384200" imgH="203040" progId="Equation.DSMT4">
                  <p:embed/>
                  <p:pic>
                    <p:nvPicPr>
                      <p:cNvPr id="1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163084" y="4240689"/>
                        <a:ext cx="3618717" cy="6131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5"/>
          <p:cNvGraphicFramePr>
            <a:graphicFrameLocks noChangeAspect="1"/>
          </p:cNvGraphicFramePr>
          <p:nvPr/>
        </p:nvGraphicFramePr>
        <p:xfrm>
          <a:off x="7029327" y="4279105"/>
          <a:ext cx="2310007" cy="655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942" name="Equation" r:id="rId11" imgW="761760" imgH="177480" progId="Equation.DSMT4">
                  <p:embed/>
                </p:oleObj>
              </mc:Choice>
              <mc:Fallback>
                <p:oleObj name="Equation" r:id="rId11" imgW="761760" imgH="177480" progId="Equation.DSMT4">
                  <p:embed/>
                  <p:pic>
                    <p:nvPicPr>
                      <p:cNvPr id="1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029327" y="4279105"/>
                        <a:ext cx="2310007" cy="6555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1"/>
          <p:cNvSpPr>
            <a:spLocks noChangeArrowheads="1"/>
          </p:cNvSpPr>
          <p:nvPr/>
        </p:nvSpPr>
        <p:spPr bwMode="black">
          <a:xfrm>
            <a:off x="2601914" y="5161965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将</a:t>
            </a: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black">
          <a:xfrm>
            <a:off x="3721101" y="5161965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和</a:t>
            </a:r>
          </a:p>
        </p:txBody>
      </p:sp>
      <p:graphicFrame>
        <p:nvGraphicFramePr>
          <p:cNvPr id="18" name="Object 16"/>
          <p:cNvGraphicFramePr>
            <a:graphicFrameLocks noChangeAspect="1"/>
          </p:cNvGraphicFramePr>
          <p:nvPr/>
        </p:nvGraphicFramePr>
        <p:xfrm>
          <a:off x="7006363" y="5085941"/>
          <a:ext cx="942975" cy="48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943" name="Equation" r:id="rId13" imgW="291960" imgH="152280" progId="Equation.DSMT4">
                  <p:embed/>
                </p:oleObj>
              </mc:Choice>
              <mc:Fallback>
                <p:oleObj name="Equation" r:id="rId13" imgW="291960" imgH="152280" progId="Equation.DSMT4">
                  <p:embed/>
                  <p:pic>
                    <p:nvPicPr>
                      <p:cNvPr id="1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006363" y="5085941"/>
                        <a:ext cx="942975" cy="48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7"/>
          <p:cNvGraphicFramePr>
            <a:graphicFrameLocks noChangeAspect="1"/>
          </p:cNvGraphicFramePr>
          <p:nvPr/>
        </p:nvGraphicFramePr>
        <p:xfrm>
          <a:off x="4244696" y="5075445"/>
          <a:ext cx="600953" cy="634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944" name="Equation" r:id="rId15" imgW="190440" imgH="203040" progId="Equation.DSMT4">
                  <p:embed/>
                </p:oleObj>
              </mc:Choice>
              <mc:Fallback>
                <p:oleObj name="Equation" r:id="rId15" imgW="190440" imgH="203040" progId="Equation.DSMT4">
                  <p:embed/>
                  <p:pic>
                    <p:nvPicPr>
                      <p:cNvPr id="1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244696" y="5075445"/>
                        <a:ext cx="600953" cy="6347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8"/>
          <p:cNvGraphicFramePr>
            <a:graphicFrameLocks noChangeAspect="1"/>
          </p:cNvGraphicFramePr>
          <p:nvPr/>
        </p:nvGraphicFramePr>
        <p:xfrm>
          <a:off x="3073341" y="5062596"/>
          <a:ext cx="668774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945" name="Equation" r:id="rId17" imgW="190440" imgH="190440" progId="Equation.DSMT4">
                  <p:embed/>
                </p:oleObj>
              </mc:Choice>
              <mc:Fallback>
                <p:oleObj name="Equation" r:id="rId17" imgW="190440" imgH="190440" progId="Equation.DSMT4">
                  <p:embed/>
                  <p:pic>
                    <p:nvPicPr>
                      <p:cNvPr id="2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073341" y="5062596"/>
                        <a:ext cx="668774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6"/>
          <p:cNvSpPr>
            <a:spLocks noChangeArrowheads="1"/>
          </p:cNvSpPr>
          <p:nvPr/>
        </p:nvSpPr>
        <p:spPr bwMode="black">
          <a:xfrm>
            <a:off x="4876800" y="5109577"/>
            <a:ext cx="342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合并</a:t>
            </a: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从而得到</a:t>
            </a:r>
          </a:p>
        </p:txBody>
      </p:sp>
      <p:sp>
        <p:nvSpPr>
          <p:cNvPr id="22" name="Rectangle 17"/>
          <p:cNvSpPr>
            <a:spLocks noChangeArrowheads="1"/>
          </p:cNvSpPr>
          <p:nvPr/>
        </p:nvSpPr>
        <p:spPr bwMode="black">
          <a:xfrm>
            <a:off x="6783106" y="12192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类</a:t>
            </a:r>
          </a:p>
        </p:txBody>
      </p:sp>
    </p:spTree>
    <p:extLst>
      <p:ext uri="{BB962C8B-B14F-4D97-AF65-F5344CB8AC3E}">
        <p14:creationId xmlns:p14="http://schemas.microsoft.com/office/powerpoint/2010/main" val="12810622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58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系统聚类</a:t>
            </a:r>
          </a:p>
        </p:txBody>
      </p:sp>
      <p:graphicFrame>
        <p:nvGraphicFramePr>
          <p:cNvPr id="5" name="Object 2"/>
          <p:cNvGraphicFramePr>
            <a:graphicFrameLocks/>
          </p:cNvGraphicFramePr>
          <p:nvPr/>
        </p:nvGraphicFramePr>
        <p:xfrm>
          <a:off x="2739026" y="1566863"/>
          <a:ext cx="5623925" cy="2282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652" name="Equation" r:id="rId3" imgW="1854000" imgH="774360" progId="Equation.DSMT4">
                  <p:embed/>
                </p:oleObj>
              </mc:Choice>
              <mc:Fallback>
                <p:oleObj name="Equation" r:id="rId3" imgW="1854000" imgH="774360" progId="Equation.DSMT4">
                  <p:embed/>
                  <p:pic>
                    <p:nvPicPr>
                      <p:cNvPr id="5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739026" y="1566863"/>
                        <a:ext cx="5623925" cy="22828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black">
          <a:xfrm>
            <a:off x="4339036" y="3849666"/>
            <a:ext cx="615553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森林覆盖率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black">
          <a:xfrm>
            <a:off x="3500836" y="3849666"/>
            <a:ext cx="61555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森林面积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black">
          <a:xfrm>
            <a:off x="5537757" y="3841314"/>
            <a:ext cx="61555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林木蓄积量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black">
          <a:xfrm>
            <a:off x="6912955" y="3871323"/>
            <a:ext cx="615553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草原面积</a:t>
            </a:r>
          </a:p>
        </p:txBody>
      </p:sp>
      <p:graphicFrame>
        <p:nvGraphicFramePr>
          <p:cNvPr id="12" name="Object 3"/>
          <p:cNvGraphicFramePr>
            <a:graphicFrameLocks/>
          </p:cNvGraphicFramePr>
          <p:nvPr/>
        </p:nvGraphicFramePr>
        <p:xfrm>
          <a:off x="8578981" y="1419226"/>
          <a:ext cx="539750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653" name="Equation" r:id="rId5" imgW="164880" imgH="774360" progId="Equation.DSMT4">
                  <p:embed/>
                </p:oleObj>
              </mc:Choice>
              <mc:Fallback>
                <p:oleObj name="Equation" r:id="rId5" imgW="164880" imgH="774360" progId="Equation.DSMT4">
                  <p:embed/>
                  <p:pic>
                    <p:nvPicPr>
                      <p:cNvPr id="12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8578981" y="1419226"/>
                        <a:ext cx="539750" cy="244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9"/>
          <p:cNvSpPr>
            <a:spLocks noChangeArrowheads="1"/>
          </p:cNvSpPr>
          <p:nvPr/>
        </p:nvSpPr>
        <p:spPr bwMode="black">
          <a:xfrm>
            <a:off x="2286000" y="1030267"/>
            <a:ext cx="533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>
                <a:solidFill>
                  <a:srgbClr val="FF0000"/>
                </a:solidFill>
                <a:latin typeface="+mn-ea"/>
                <a:ea typeface="+mn-ea"/>
              </a:rPr>
              <a:t>例  四个变量依相关性聚类</a:t>
            </a:r>
          </a:p>
        </p:txBody>
      </p:sp>
      <p:graphicFrame>
        <p:nvGraphicFramePr>
          <p:cNvPr id="14" name="Object 4"/>
          <p:cNvGraphicFramePr>
            <a:graphicFrameLocks/>
          </p:cNvGraphicFramePr>
          <p:nvPr/>
        </p:nvGraphicFramePr>
        <p:xfrm>
          <a:off x="2944026" y="5720534"/>
          <a:ext cx="6418566" cy="559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654" name="Equation" r:id="rId7" imgW="1968480" imgH="215640" progId="Equation.DSMT4">
                  <p:embed/>
                </p:oleObj>
              </mc:Choice>
              <mc:Fallback>
                <p:oleObj name="Equation" r:id="rId7" imgW="1968480" imgH="215640" progId="Equation.DSMT4">
                  <p:embed/>
                  <p:pic>
                    <p:nvPicPr>
                      <p:cNvPr id="14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944026" y="5720534"/>
                        <a:ext cx="6418566" cy="559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99194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59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系统聚类</a:t>
            </a:r>
          </a:p>
        </p:txBody>
      </p:sp>
      <p:graphicFrame>
        <p:nvGraphicFramePr>
          <p:cNvPr id="15" name="Object 2"/>
          <p:cNvGraphicFramePr>
            <a:graphicFrameLocks/>
          </p:cNvGraphicFramePr>
          <p:nvPr/>
        </p:nvGraphicFramePr>
        <p:xfrm>
          <a:off x="2987676" y="1238250"/>
          <a:ext cx="6042025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38" name="Equation" r:id="rId3" imgW="1968480" imgH="774360" progId="Equation.DSMT4">
                  <p:embed/>
                </p:oleObj>
              </mc:Choice>
              <mc:Fallback>
                <p:oleObj name="Equation" r:id="rId3" imgW="1968480" imgH="774360" progId="Equation.DSMT4">
                  <p:embed/>
                  <p:pic>
                    <p:nvPicPr>
                      <p:cNvPr id="15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987676" y="1238250"/>
                        <a:ext cx="6042025" cy="273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3"/>
          <p:cNvSpPr>
            <a:spLocks noChangeArrowheads="1"/>
          </p:cNvSpPr>
          <p:nvPr/>
        </p:nvSpPr>
        <p:spPr bwMode="black">
          <a:xfrm>
            <a:off x="5585792" y="1238249"/>
            <a:ext cx="1133060" cy="626283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graphicFrame>
        <p:nvGraphicFramePr>
          <p:cNvPr id="17" name="Object 4"/>
          <p:cNvGraphicFramePr>
            <a:graphicFrameLocks/>
          </p:cNvGraphicFramePr>
          <p:nvPr/>
        </p:nvGraphicFramePr>
        <p:xfrm>
          <a:off x="4515128" y="5537850"/>
          <a:ext cx="2987118" cy="638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39" name="Equation" r:id="rId5" imgW="977760" imgH="203040" progId="Equation.DSMT4">
                  <p:embed/>
                </p:oleObj>
              </mc:Choice>
              <mc:Fallback>
                <p:oleObj name="Equation" r:id="rId5" imgW="977760" imgH="203040" progId="Equation.DSMT4">
                  <p:embed/>
                  <p:pic>
                    <p:nvPicPr>
                      <p:cNvPr id="17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515128" y="5537850"/>
                        <a:ext cx="2987118" cy="6381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901378"/>
              </p:ext>
            </p:extLst>
          </p:nvPr>
        </p:nvGraphicFramePr>
        <p:xfrm>
          <a:off x="3886201" y="4171675"/>
          <a:ext cx="2607981" cy="700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40" name="Equation" r:id="rId7" imgW="939600" imgH="241200" progId="Equation.DSMT4">
                  <p:embed/>
                </p:oleObj>
              </mc:Choice>
              <mc:Fallback>
                <p:oleObj name="Equation" r:id="rId7" imgW="939600" imgH="241200" progId="Equation.DSMT4">
                  <p:embed/>
                  <p:pic>
                    <p:nvPicPr>
                      <p:cNvPr id="18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886201" y="4171675"/>
                        <a:ext cx="2607981" cy="700736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9"/>
          <p:cNvGrpSpPr>
            <a:grpSpLocks/>
          </p:cNvGrpSpPr>
          <p:nvPr/>
        </p:nvGrpSpPr>
        <p:grpSpPr bwMode="auto">
          <a:xfrm>
            <a:off x="1832277" y="4837114"/>
            <a:ext cx="6167029" cy="754063"/>
            <a:chOff x="194" y="2903"/>
            <a:chExt cx="3548" cy="475"/>
          </a:xfrm>
        </p:grpSpPr>
        <p:graphicFrame>
          <p:nvGraphicFramePr>
            <p:cNvPr id="20" name="Object 7"/>
            <p:cNvGraphicFramePr>
              <a:graphicFrameLocks noChangeAspect="1"/>
            </p:cNvGraphicFramePr>
            <p:nvPr/>
          </p:nvGraphicFramePr>
          <p:xfrm>
            <a:off x="1644" y="2903"/>
            <a:ext cx="2098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741" name="Equation" r:id="rId9" imgW="1384200" imgH="203040" progId="Equation.DSMT4">
                    <p:embed/>
                  </p:oleObj>
                </mc:Choice>
                <mc:Fallback>
                  <p:oleObj name="Equation" r:id="rId9" imgW="1384200" imgH="203040" progId="Equation.DSMT4">
                    <p:embed/>
                    <p:pic>
                      <p:nvPicPr>
                        <p:cNvPr id="2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644" y="2903"/>
                          <a:ext cx="2098" cy="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Rectangle 8"/>
            <p:cNvSpPr>
              <a:spLocks noChangeArrowheads="1"/>
            </p:cNvSpPr>
            <p:nvPr/>
          </p:nvSpPr>
          <p:spPr bwMode="black">
            <a:xfrm>
              <a:off x="194" y="2976"/>
              <a:ext cx="1152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b="0" dirty="0">
                  <a:solidFill>
                    <a:srgbClr val="FF0000"/>
                  </a:solidFill>
                  <a:latin typeface="Tahoma" panose="020B0604030504040204" pitchFamily="34" charset="0"/>
                </a:rPr>
                <a:t>聚类标准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282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引言</a:t>
            </a:r>
            <a:endParaRPr lang="en-US" altLang="zh-CN" sz="32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>
                <a:latin typeface="黑体" panose="02010609060101010101" pitchFamily="49" charset="-122"/>
              </a:rPr>
              <a:t>举例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>
                <a:latin typeface="黑体" panose="02010609060101010101" pitchFamily="49" charset="-122"/>
              </a:rPr>
              <a:t>推研面试考核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自动化系每年大约有</a:t>
            </a:r>
            <a:r>
              <a:rPr lang="en-US" altLang="zh-CN" dirty="0"/>
              <a:t>140</a:t>
            </a:r>
            <a:r>
              <a:rPr lang="zh-CN" altLang="en-US" dirty="0"/>
              <a:t>个毕业生，每名学生推研前完成了</a:t>
            </a:r>
            <a:r>
              <a:rPr lang="en-US" altLang="zh-CN" dirty="0"/>
              <a:t>45</a:t>
            </a:r>
            <a:r>
              <a:rPr lang="zh-CN" altLang="en-US" dirty="0"/>
              <a:t>门课程的学习。不同老师如何根据这些课程成绩，考察其所关心的能力？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这实际上构成了一个</a:t>
            </a:r>
            <a:r>
              <a:rPr lang="en-US" altLang="zh-CN" dirty="0"/>
              <a:t>140×45</a:t>
            </a:r>
            <a:r>
              <a:rPr lang="zh-CN" altLang="en-US" dirty="0"/>
              <a:t>的矩阵，不同老师可以根据不同目的构造一个函数（评价指标、测度）、使得出现不同分类。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</a:p>
        </p:txBody>
      </p:sp>
    </p:spTree>
    <p:extLst>
      <p:ext uri="{BB962C8B-B14F-4D97-AF65-F5344CB8AC3E}">
        <p14:creationId xmlns:p14="http://schemas.microsoft.com/office/powerpoint/2010/main" val="4788826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60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系统聚类</a:t>
            </a:r>
          </a:p>
        </p:txBody>
      </p:sp>
      <p:graphicFrame>
        <p:nvGraphicFramePr>
          <p:cNvPr id="5" name="Object 16"/>
          <p:cNvGraphicFramePr>
            <a:graphicFrameLocks/>
          </p:cNvGraphicFramePr>
          <p:nvPr/>
        </p:nvGraphicFramePr>
        <p:xfrm>
          <a:off x="3597276" y="1175620"/>
          <a:ext cx="6042025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62" name="Equation" r:id="rId3" imgW="1968480" imgH="774360" progId="Equation.DSMT4">
                  <p:embed/>
                </p:oleObj>
              </mc:Choice>
              <mc:Fallback>
                <p:oleObj name="Equation" r:id="rId3" imgW="1968480" imgH="774360" progId="Equation.DSMT4">
                  <p:embed/>
                  <p:pic>
                    <p:nvPicPr>
                      <p:cNvPr id="5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597276" y="1175620"/>
                        <a:ext cx="6042025" cy="273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7"/>
          <p:cNvGraphicFramePr>
            <a:graphicFrameLocks/>
          </p:cNvGraphicFramePr>
          <p:nvPr/>
        </p:nvGraphicFramePr>
        <p:xfrm>
          <a:off x="3776664" y="3776664"/>
          <a:ext cx="5862637" cy="823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63" name="Equation" r:id="rId5" imgW="1790640" imgH="190440" progId="Equation.DSMT4">
                  <p:embed/>
                </p:oleObj>
              </mc:Choice>
              <mc:Fallback>
                <p:oleObj name="Equation" r:id="rId5" imgW="1790640" imgH="190440" progId="Equation.DSMT4">
                  <p:embed/>
                  <p:pic>
                    <p:nvPicPr>
                      <p:cNvPr id="8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776664" y="3776664"/>
                        <a:ext cx="5862637" cy="8238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8"/>
          <p:cNvGraphicFramePr>
            <a:graphicFrameLocks/>
          </p:cNvGraphicFramePr>
          <p:nvPr/>
        </p:nvGraphicFramePr>
        <p:xfrm>
          <a:off x="3690938" y="4458767"/>
          <a:ext cx="5948362" cy="191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64" name="Equation" r:id="rId7" imgW="2184120" imgH="647640" progId="Equation.DSMT4">
                  <p:embed/>
                </p:oleObj>
              </mc:Choice>
              <mc:Fallback>
                <p:oleObj name="Equation" r:id="rId7" imgW="2184120" imgH="647640" progId="Equation.DSMT4">
                  <p:embed/>
                  <p:pic>
                    <p:nvPicPr>
                      <p:cNvPr id="9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690938" y="4458767"/>
                        <a:ext cx="5948362" cy="1912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587423"/>
              </p:ext>
            </p:extLst>
          </p:nvPr>
        </p:nvGraphicFramePr>
        <p:xfrm>
          <a:off x="1698799" y="3327216"/>
          <a:ext cx="1879471" cy="558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65" name="Equation" r:id="rId9" imgW="939600" imgH="241200" progId="Equation.DSMT4">
                  <p:embed/>
                </p:oleObj>
              </mc:Choice>
              <mc:Fallback>
                <p:oleObj name="Equation" r:id="rId9" imgW="939600" imgH="241200" progId="Equation.DSMT4">
                  <p:embed/>
                  <p:pic>
                    <p:nvPicPr>
                      <p:cNvPr id="11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698799" y="3327216"/>
                        <a:ext cx="1879471" cy="558984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3">
            <a:extLst>
              <a:ext uri="{FF2B5EF4-FFF2-40B4-BE49-F238E27FC236}">
                <a16:creationId xmlns:a16="http://schemas.microsoft.com/office/drawing/2014/main" id="{BACC743B-8F04-C145-824D-9BDFB3407B98}"/>
              </a:ext>
            </a:extLst>
          </p:cNvPr>
          <p:cNvSpPr>
            <a:spLocks noChangeArrowheads="1"/>
          </p:cNvSpPr>
          <p:nvPr/>
        </p:nvSpPr>
        <p:spPr bwMode="black">
          <a:xfrm>
            <a:off x="6141452" y="1200137"/>
            <a:ext cx="1133060" cy="626283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87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计算方法</a:t>
            </a:r>
            <a:endParaRPr lang="en-US" altLang="zh-CN" sz="32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61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系统聚类</a:t>
            </a:r>
          </a:p>
        </p:txBody>
      </p:sp>
      <p:graphicFrame>
        <p:nvGraphicFramePr>
          <p:cNvPr id="6" name="Object 2"/>
          <p:cNvGraphicFramePr>
            <a:graphicFrameLocks/>
          </p:cNvGraphicFramePr>
          <p:nvPr/>
        </p:nvGraphicFramePr>
        <p:xfrm>
          <a:off x="3975101" y="1590676"/>
          <a:ext cx="4746625" cy="214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86" name="Equation" r:id="rId3" imgW="1968480" imgH="774360" progId="Equation.DSMT4">
                  <p:embed/>
                </p:oleObj>
              </mc:Choice>
              <mc:Fallback>
                <p:oleObj name="Equation" r:id="rId3" imgW="1968480" imgH="774360" progId="Equation.DSMT4">
                  <p:embed/>
                  <p:pic>
                    <p:nvPicPr>
                      <p:cNvPr id="6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975101" y="1590676"/>
                        <a:ext cx="4746625" cy="214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3"/>
          <p:cNvSpPr>
            <a:spLocks noChangeArrowheads="1"/>
          </p:cNvSpPr>
          <p:nvPr/>
        </p:nvSpPr>
        <p:spPr bwMode="black">
          <a:xfrm>
            <a:off x="5845534" y="1534598"/>
            <a:ext cx="1197399" cy="562630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graphicFrame>
        <p:nvGraphicFramePr>
          <p:cNvPr id="9" name="Object 4"/>
          <p:cNvGraphicFramePr>
            <a:graphicFrameLocks/>
          </p:cNvGraphicFramePr>
          <p:nvPr/>
        </p:nvGraphicFramePr>
        <p:xfrm>
          <a:off x="3552206" y="3784328"/>
          <a:ext cx="5087589" cy="663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87" name="Equation" r:id="rId5" imgW="1790640" imgH="190440" progId="Equation.DSMT4">
                  <p:embed/>
                </p:oleObj>
              </mc:Choice>
              <mc:Fallback>
                <p:oleObj name="Equation" r:id="rId5" imgW="1790640" imgH="190440" progId="Equation.DSMT4">
                  <p:embed/>
                  <p:pic>
                    <p:nvPicPr>
                      <p:cNvPr id="9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552206" y="3784328"/>
                        <a:ext cx="5087589" cy="6637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/>
          </p:cNvGraphicFramePr>
          <p:nvPr/>
        </p:nvGraphicFramePr>
        <p:xfrm>
          <a:off x="3605214" y="4319588"/>
          <a:ext cx="4144223" cy="1718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88" name="Equation" r:id="rId7" imgW="1688760" imgH="799920" progId="Equation.DSMT4">
                  <p:embed/>
                </p:oleObj>
              </mc:Choice>
              <mc:Fallback>
                <p:oleObj name="Equation" r:id="rId7" imgW="1688760" imgH="799920" progId="Equation.DSMT4">
                  <p:embed/>
                  <p:pic>
                    <p:nvPicPr>
                      <p:cNvPr id="11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605214" y="4319588"/>
                        <a:ext cx="4144223" cy="17183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7143288"/>
              </p:ext>
            </p:extLst>
          </p:nvPr>
        </p:nvGraphicFramePr>
        <p:xfrm>
          <a:off x="1710796" y="3091573"/>
          <a:ext cx="2264305" cy="588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89" name="Equation" r:id="rId9" imgW="939600" imgH="241200" progId="Equation.DSMT4">
                  <p:embed/>
                </p:oleObj>
              </mc:Choice>
              <mc:Fallback>
                <p:oleObj name="Equation" r:id="rId9" imgW="939600" imgH="241200" progId="Equation.DSMT4">
                  <p:embed/>
                  <p:pic>
                    <p:nvPicPr>
                      <p:cNvPr id="12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710796" y="3091573"/>
                        <a:ext cx="2264305" cy="58893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31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计算方法</a:t>
            </a:r>
            <a:endParaRPr lang="en-US" altLang="zh-CN" sz="32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62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系统聚类</a:t>
            </a:r>
          </a:p>
        </p:txBody>
      </p:sp>
      <p:graphicFrame>
        <p:nvGraphicFramePr>
          <p:cNvPr id="5" name="Object 61"/>
          <p:cNvGraphicFramePr>
            <a:graphicFrameLocks/>
          </p:cNvGraphicFramePr>
          <p:nvPr/>
        </p:nvGraphicFramePr>
        <p:xfrm>
          <a:off x="3668714" y="1504951"/>
          <a:ext cx="4713287" cy="1908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72" name="Equation" r:id="rId3" imgW="1726920" imgH="596880" progId="Equation.DSMT4">
                  <p:embed/>
                </p:oleObj>
              </mc:Choice>
              <mc:Fallback>
                <p:oleObj name="Equation" r:id="rId3" imgW="1726920" imgH="596880" progId="Equation.DSMT4">
                  <p:embed/>
                  <p:pic>
                    <p:nvPicPr>
                      <p:cNvPr id="5" name="Object 61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668714" y="1504951"/>
                        <a:ext cx="4713287" cy="19082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1028"/>
          <p:cNvSpPr>
            <a:spLocks noChangeArrowheads="1"/>
          </p:cNvSpPr>
          <p:nvPr/>
        </p:nvSpPr>
        <p:spPr bwMode="black">
          <a:xfrm>
            <a:off x="6389318" y="1548565"/>
            <a:ext cx="1242164" cy="562630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graphicFrame>
        <p:nvGraphicFramePr>
          <p:cNvPr id="8" name="Object 62"/>
          <p:cNvGraphicFramePr>
            <a:graphicFrameLocks/>
          </p:cNvGraphicFramePr>
          <p:nvPr/>
        </p:nvGraphicFramePr>
        <p:xfrm>
          <a:off x="4417512" y="3699420"/>
          <a:ext cx="3771140" cy="70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73" name="Equation" r:id="rId5" imgW="1269720" imgH="190440" progId="Equation.DSMT4">
                  <p:embed/>
                </p:oleObj>
              </mc:Choice>
              <mc:Fallback>
                <p:oleObj name="Equation" r:id="rId5" imgW="1269720" imgH="190440" progId="Equation.DSMT4">
                  <p:embed/>
                  <p:pic>
                    <p:nvPicPr>
                      <p:cNvPr id="8" name="Object 62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417512" y="3699420"/>
                        <a:ext cx="3771140" cy="70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3"/>
          <p:cNvGraphicFramePr>
            <a:graphicFrameLocks/>
          </p:cNvGraphicFramePr>
          <p:nvPr/>
        </p:nvGraphicFramePr>
        <p:xfrm>
          <a:off x="3277644" y="4259265"/>
          <a:ext cx="6439445" cy="738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74" name="Equation" r:id="rId7" imgW="2336760" imgH="215640" progId="Equation.DSMT4">
                  <p:embed/>
                </p:oleObj>
              </mc:Choice>
              <mc:Fallback>
                <p:oleObj name="Equation" r:id="rId7" imgW="2336760" imgH="215640" progId="Equation.DSMT4">
                  <p:embed/>
                  <p:pic>
                    <p:nvPicPr>
                      <p:cNvPr id="9" name="Object 63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277644" y="4259265"/>
                        <a:ext cx="6439445" cy="7384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4"/>
          <p:cNvGraphicFramePr>
            <a:graphicFrameLocks/>
          </p:cNvGraphicFramePr>
          <p:nvPr/>
        </p:nvGraphicFramePr>
        <p:xfrm>
          <a:off x="5735508" y="4933782"/>
          <a:ext cx="2453144" cy="722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75" name="Equation" r:id="rId9" imgW="914400" imgH="215640" progId="Equation.DSMT4">
                  <p:embed/>
                </p:oleObj>
              </mc:Choice>
              <mc:Fallback>
                <p:oleObj name="Equation" r:id="rId9" imgW="914400" imgH="215640" progId="Equation.DSMT4">
                  <p:embed/>
                  <p:pic>
                    <p:nvPicPr>
                      <p:cNvPr id="11" name="Object 64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735508" y="4933782"/>
                        <a:ext cx="2453144" cy="7226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5"/>
          <p:cNvGraphicFramePr>
            <a:graphicFrameLocks/>
          </p:cNvGraphicFramePr>
          <p:nvPr/>
        </p:nvGraphicFramePr>
        <p:xfrm>
          <a:off x="3481849" y="4933781"/>
          <a:ext cx="2094576" cy="639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76" name="Equation" r:id="rId11" imgW="761760" imgH="190440" progId="Equation.DSMT4">
                  <p:embed/>
                </p:oleObj>
              </mc:Choice>
              <mc:Fallback>
                <p:oleObj name="Equation" r:id="rId11" imgW="761760" imgH="190440" progId="Equation.DSMT4">
                  <p:embed/>
                  <p:pic>
                    <p:nvPicPr>
                      <p:cNvPr id="12" name="Object 6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481849" y="4933781"/>
                        <a:ext cx="2094576" cy="639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036"/>
          <p:cNvSpPr>
            <a:spLocks noChangeArrowheads="1"/>
          </p:cNvSpPr>
          <p:nvPr/>
        </p:nvSpPr>
        <p:spPr bwMode="black">
          <a:xfrm>
            <a:off x="2590800" y="5105401"/>
            <a:ext cx="144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最后</a:t>
            </a:r>
            <a:endParaRPr kumimoji="1" lang="zh-CN" altLang="en-US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53564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63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系统聚类</a:t>
            </a:r>
          </a:p>
        </p:txBody>
      </p:sp>
      <p:sp>
        <p:nvSpPr>
          <p:cNvPr id="8" name="Rectangle 38"/>
          <p:cNvSpPr>
            <a:spLocks noChangeArrowheads="1"/>
          </p:cNvSpPr>
          <p:nvPr/>
        </p:nvSpPr>
        <p:spPr bwMode="black">
          <a:xfrm>
            <a:off x="3733800" y="1302409"/>
            <a:ext cx="304800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聚类谱系图</a:t>
            </a:r>
          </a:p>
        </p:txBody>
      </p:sp>
      <p:grpSp>
        <p:nvGrpSpPr>
          <p:cNvPr id="9" name="Group 59"/>
          <p:cNvGrpSpPr>
            <a:grpSpLocks/>
          </p:cNvGrpSpPr>
          <p:nvPr/>
        </p:nvGrpSpPr>
        <p:grpSpPr bwMode="auto">
          <a:xfrm>
            <a:off x="3048000" y="2293009"/>
            <a:ext cx="2209800" cy="2728913"/>
            <a:chOff x="1056" y="1536"/>
            <a:chExt cx="1392" cy="1719"/>
          </a:xfrm>
        </p:grpSpPr>
        <p:sp>
          <p:nvSpPr>
            <p:cNvPr id="11" name="Line 17"/>
            <p:cNvSpPr>
              <a:spLocks noChangeShapeType="1"/>
            </p:cNvSpPr>
            <p:nvPr/>
          </p:nvSpPr>
          <p:spPr bwMode="black">
            <a:xfrm flipV="1">
              <a:off x="1488" y="2016"/>
              <a:ext cx="0" cy="7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35"/>
            <p:cNvSpPr>
              <a:spLocks noChangeArrowheads="1"/>
            </p:cNvSpPr>
            <p:nvPr/>
          </p:nvSpPr>
          <p:spPr bwMode="black">
            <a:xfrm>
              <a:off x="1056" y="2928"/>
              <a:ext cx="8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b="0">
                  <a:solidFill>
                    <a:schemeClr val="tx1"/>
                  </a:solidFill>
                  <a:latin typeface="黑体" panose="02010609060101010101" pitchFamily="49" charset="-122"/>
                </a:rPr>
                <a:t>0.950</a:t>
              </a:r>
            </a:p>
          </p:txBody>
        </p:sp>
        <p:sp>
          <p:nvSpPr>
            <p:cNvPr id="13" name="Line 44"/>
            <p:cNvSpPr>
              <a:spLocks noChangeShapeType="1"/>
            </p:cNvSpPr>
            <p:nvPr/>
          </p:nvSpPr>
          <p:spPr bwMode="black">
            <a:xfrm flipV="1">
              <a:off x="2448" y="1536"/>
              <a:ext cx="0" cy="816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48"/>
            <p:cNvSpPr>
              <a:spLocks noChangeArrowheads="1"/>
            </p:cNvSpPr>
            <p:nvPr/>
          </p:nvSpPr>
          <p:spPr bwMode="black">
            <a:xfrm>
              <a:off x="1536" y="2448"/>
              <a:ext cx="8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0.569</a:t>
              </a:r>
            </a:p>
          </p:txBody>
        </p:sp>
      </p:grpSp>
      <p:sp>
        <p:nvSpPr>
          <p:cNvPr id="15" name="Line 2"/>
          <p:cNvSpPr>
            <a:spLocks noChangeShapeType="1"/>
          </p:cNvSpPr>
          <p:nvPr/>
        </p:nvSpPr>
        <p:spPr bwMode="black">
          <a:xfrm flipV="1">
            <a:off x="2667000" y="1454808"/>
            <a:ext cx="0" cy="3886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3"/>
          <p:cNvSpPr>
            <a:spLocks noChangeShapeType="1"/>
          </p:cNvSpPr>
          <p:nvPr/>
        </p:nvSpPr>
        <p:spPr bwMode="black">
          <a:xfrm>
            <a:off x="2667000" y="5341008"/>
            <a:ext cx="533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7" name="Group 4"/>
          <p:cNvGrpSpPr>
            <a:grpSpLocks/>
          </p:cNvGrpSpPr>
          <p:nvPr/>
        </p:nvGrpSpPr>
        <p:grpSpPr bwMode="auto">
          <a:xfrm>
            <a:off x="2667000" y="3740808"/>
            <a:ext cx="304800" cy="838200"/>
            <a:chOff x="1392" y="384"/>
            <a:chExt cx="864" cy="384"/>
          </a:xfrm>
        </p:grpSpPr>
        <p:sp>
          <p:nvSpPr>
            <p:cNvPr id="18" name="Line 5"/>
            <p:cNvSpPr>
              <a:spLocks noChangeShapeType="1"/>
            </p:cNvSpPr>
            <p:nvPr/>
          </p:nvSpPr>
          <p:spPr bwMode="black">
            <a:xfrm>
              <a:off x="1392" y="384"/>
              <a:ext cx="86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6"/>
            <p:cNvSpPr>
              <a:spLocks noChangeShapeType="1"/>
            </p:cNvSpPr>
            <p:nvPr/>
          </p:nvSpPr>
          <p:spPr bwMode="black">
            <a:xfrm>
              <a:off x="1392" y="768"/>
              <a:ext cx="86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7"/>
            <p:cNvSpPr>
              <a:spLocks noChangeShapeType="1"/>
            </p:cNvSpPr>
            <p:nvPr/>
          </p:nvSpPr>
          <p:spPr bwMode="black">
            <a:xfrm flipV="1">
              <a:off x="2256" y="384"/>
              <a:ext cx="0" cy="38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1" name="Line 15"/>
          <p:cNvSpPr>
            <a:spLocks noChangeShapeType="1"/>
          </p:cNvSpPr>
          <p:nvPr/>
        </p:nvSpPr>
        <p:spPr bwMode="black">
          <a:xfrm>
            <a:off x="2667000" y="3055008"/>
            <a:ext cx="1066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16"/>
          <p:cNvSpPr>
            <a:spLocks noChangeShapeType="1"/>
          </p:cNvSpPr>
          <p:nvPr/>
        </p:nvSpPr>
        <p:spPr bwMode="black">
          <a:xfrm flipV="1">
            <a:off x="2971800" y="4198008"/>
            <a:ext cx="762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black">
          <a:xfrm rot="16200000">
            <a:off x="6591300" y="5226708"/>
            <a:ext cx="228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Rectangle 36"/>
          <p:cNvSpPr>
            <a:spLocks noChangeArrowheads="1"/>
          </p:cNvSpPr>
          <p:nvPr/>
        </p:nvSpPr>
        <p:spPr bwMode="black">
          <a:xfrm>
            <a:off x="2514600" y="549340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>
                <a:solidFill>
                  <a:schemeClr val="tx1"/>
                </a:solidFill>
                <a:latin typeface="黑体" panose="02010609060101010101" pitchFamily="49" charset="-122"/>
              </a:rPr>
              <a:t>1</a:t>
            </a:r>
          </a:p>
        </p:txBody>
      </p:sp>
      <p:graphicFrame>
        <p:nvGraphicFramePr>
          <p:cNvPr id="25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503343"/>
              </p:ext>
            </p:extLst>
          </p:nvPr>
        </p:nvGraphicFramePr>
        <p:xfrm>
          <a:off x="8055937" y="5021922"/>
          <a:ext cx="587206" cy="664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12" name="Equation" r:id="rId3" imgW="139680" imgH="152280" progId="Equation.DSMT4">
                  <p:embed/>
                </p:oleObj>
              </mc:Choice>
              <mc:Fallback>
                <p:oleObj name="Equation" r:id="rId3" imgW="139680" imgH="152280" progId="Equation.DSMT4">
                  <p:embed/>
                  <p:pic>
                    <p:nvPicPr>
                      <p:cNvPr id="25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8055937" y="5021922"/>
                        <a:ext cx="587206" cy="664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Line 41"/>
          <p:cNvSpPr>
            <a:spLocks noChangeShapeType="1"/>
          </p:cNvSpPr>
          <p:nvPr/>
        </p:nvSpPr>
        <p:spPr bwMode="black">
          <a:xfrm rot="16200000">
            <a:off x="4533900" y="5226708"/>
            <a:ext cx="228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42"/>
          <p:cNvSpPr>
            <a:spLocks noChangeShapeType="1"/>
          </p:cNvSpPr>
          <p:nvPr/>
        </p:nvSpPr>
        <p:spPr bwMode="black">
          <a:xfrm>
            <a:off x="2667000" y="2293008"/>
            <a:ext cx="2590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Line 43"/>
          <p:cNvSpPr>
            <a:spLocks noChangeShapeType="1"/>
          </p:cNvSpPr>
          <p:nvPr/>
        </p:nvSpPr>
        <p:spPr bwMode="black">
          <a:xfrm flipV="1">
            <a:off x="3733800" y="3588408"/>
            <a:ext cx="1524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Rectangle 46"/>
          <p:cNvSpPr>
            <a:spLocks noChangeArrowheads="1"/>
          </p:cNvSpPr>
          <p:nvPr/>
        </p:nvSpPr>
        <p:spPr bwMode="black">
          <a:xfrm>
            <a:off x="6477000" y="5493409"/>
            <a:ext cx="68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>
                <a:solidFill>
                  <a:schemeClr val="tx1"/>
                </a:solidFill>
                <a:latin typeface="黑体" panose="02010609060101010101" pitchFamily="49" charset="-122"/>
              </a:rPr>
              <a:t>-1</a:t>
            </a:r>
          </a:p>
        </p:txBody>
      </p:sp>
      <p:sp>
        <p:nvSpPr>
          <p:cNvPr id="30" name="Rectangle 47"/>
          <p:cNvSpPr>
            <a:spLocks noChangeArrowheads="1"/>
          </p:cNvSpPr>
          <p:nvPr/>
        </p:nvSpPr>
        <p:spPr bwMode="black">
          <a:xfrm>
            <a:off x="4495800" y="556960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>
                <a:solidFill>
                  <a:schemeClr val="tx1"/>
                </a:solidFill>
                <a:latin typeface="黑体" panose="02010609060101010101" pitchFamily="49" charset="-122"/>
              </a:rPr>
              <a:t>0</a:t>
            </a:r>
          </a:p>
        </p:txBody>
      </p:sp>
      <p:sp>
        <p:nvSpPr>
          <p:cNvPr id="31" name="Rectangle 49"/>
          <p:cNvSpPr>
            <a:spLocks noChangeArrowheads="1"/>
          </p:cNvSpPr>
          <p:nvPr/>
        </p:nvSpPr>
        <p:spPr bwMode="black">
          <a:xfrm>
            <a:off x="5334000" y="2597809"/>
            <a:ext cx="1371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>
                <a:solidFill>
                  <a:schemeClr val="tx1"/>
                </a:solidFill>
                <a:latin typeface="黑体" panose="02010609060101010101" pitchFamily="49" charset="-122"/>
              </a:rPr>
              <a:t>-0.117</a:t>
            </a:r>
          </a:p>
        </p:txBody>
      </p:sp>
      <p:graphicFrame>
        <p:nvGraphicFramePr>
          <p:cNvPr id="32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4140213"/>
              </p:ext>
            </p:extLst>
          </p:nvPr>
        </p:nvGraphicFramePr>
        <p:xfrm>
          <a:off x="1916112" y="1930368"/>
          <a:ext cx="647930" cy="2851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13" name="Equation" r:id="rId5" imgW="164880" imgH="774360" progId="Equation.DSMT4">
                  <p:embed/>
                </p:oleObj>
              </mc:Choice>
              <mc:Fallback>
                <p:oleObj name="Equation" r:id="rId5" imgW="164880" imgH="774360" progId="Equation.DSMT4">
                  <p:embed/>
                  <p:pic>
                    <p:nvPicPr>
                      <p:cNvPr id="32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916112" y="1930368"/>
                        <a:ext cx="647930" cy="2851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58"/>
          <p:cNvGrpSpPr>
            <a:grpSpLocks/>
          </p:cNvGrpSpPr>
          <p:nvPr/>
        </p:nvGrpSpPr>
        <p:grpSpPr bwMode="auto">
          <a:xfrm>
            <a:off x="7585075" y="1531009"/>
            <a:ext cx="2635250" cy="4252243"/>
            <a:chOff x="3770" y="960"/>
            <a:chExt cx="1660" cy="2493"/>
          </a:xfrm>
        </p:grpSpPr>
        <p:sp>
          <p:nvSpPr>
            <p:cNvPr id="34" name="Text Box 51"/>
            <p:cNvSpPr txBox="1">
              <a:spLocks noChangeArrowheads="1"/>
            </p:cNvSpPr>
            <p:nvPr/>
          </p:nvSpPr>
          <p:spPr bwMode="black">
            <a:xfrm>
              <a:off x="5081" y="2497"/>
              <a:ext cx="349" cy="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0">
                  <a:solidFill>
                    <a:schemeClr val="tx1"/>
                  </a:solidFill>
                  <a:latin typeface="+mn-ea"/>
                  <a:ea typeface="+mn-ea"/>
                </a:rPr>
                <a:t>森林覆盖率</a:t>
              </a:r>
            </a:p>
          </p:txBody>
        </p:sp>
        <p:sp>
          <p:nvSpPr>
            <p:cNvPr id="35" name="Text Box 52"/>
            <p:cNvSpPr txBox="1">
              <a:spLocks noChangeArrowheads="1"/>
            </p:cNvSpPr>
            <p:nvPr/>
          </p:nvSpPr>
          <p:spPr bwMode="black">
            <a:xfrm>
              <a:off x="3770" y="960"/>
              <a:ext cx="349" cy="1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0">
                  <a:solidFill>
                    <a:schemeClr val="tx1"/>
                  </a:solidFill>
                  <a:latin typeface="+mn-ea"/>
                  <a:ea typeface="+mn-ea"/>
                </a:rPr>
                <a:t>森林面积</a:t>
              </a:r>
            </a:p>
          </p:txBody>
        </p:sp>
        <p:sp>
          <p:nvSpPr>
            <p:cNvPr id="36" name="Text Box 53"/>
            <p:cNvSpPr txBox="1">
              <a:spLocks noChangeArrowheads="1"/>
            </p:cNvSpPr>
            <p:nvPr/>
          </p:nvSpPr>
          <p:spPr bwMode="black">
            <a:xfrm>
              <a:off x="4169" y="960"/>
              <a:ext cx="349" cy="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0">
                  <a:solidFill>
                    <a:schemeClr val="tx1"/>
                  </a:solidFill>
                  <a:latin typeface="+mn-ea"/>
                  <a:ea typeface="+mn-ea"/>
                </a:rPr>
                <a:t>林木蓄积量</a:t>
              </a:r>
            </a:p>
          </p:txBody>
        </p:sp>
        <p:sp>
          <p:nvSpPr>
            <p:cNvPr id="37" name="Text Box 54"/>
            <p:cNvSpPr txBox="1">
              <a:spLocks noChangeArrowheads="1"/>
            </p:cNvSpPr>
            <p:nvPr/>
          </p:nvSpPr>
          <p:spPr bwMode="black">
            <a:xfrm>
              <a:off x="5081" y="960"/>
              <a:ext cx="349" cy="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0">
                  <a:solidFill>
                    <a:schemeClr val="tx1"/>
                  </a:solidFill>
                  <a:latin typeface="+mn-ea"/>
                  <a:ea typeface="+mn-ea"/>
                </a:rPr>
                <a:t>草原面积</a:t>
              </a:r>
            </a:p>
          </p:txBody>
        </p:sp>
      </p:grpSp>
      <p:sp>
        <p:nvSpPr>
          <p:cNvPr id="38" name="Oval 55"/>
          <p:cNvSpPr>
            <a:spLocks noChangeArrowheads="1"/>
          </p:cNvSpPr>
          <p:nvPr/>
        </p:nvSpPr>
        <p:spPr bwMode="black">
          <a:xfrm>
            <a:off x="7389729" y="1378608"/>
            <a:ext cx="1587419" cy="2050391"/>
          </a:xfrm>
          <a:prstGeom prst="ellips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39" name="Oval 56"/>
          <p:cNvSpPr>
            <a:spLocks noChangeArrowheads="1"/>
          </p:cNvSpPr>
          <p:nvPr/>
        </p:nvSpPr>
        <p:spPr bwMode="black">
          <a:xfrm>
            <a:off x="7104860" y="1128890"/>
            <a:ext cx="3639330" cy="2553594"/>
          </a:xfrm>
          <a:prstGeom prst="ellips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409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64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系统聚类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black">
          <a:xfrm>
            <a:off x="2743200" y="1219201"/>
            <a:ext cx="426720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根据阈值决定分类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200400" y="2514601"/>
            <a:ext cx="2209800" cy="2728913"/>
            <a:chOff x="1056" y="1536"/>
            <a:chExt cx="1392" cy="1719"/>
          </a:xfrm>
        </p:grpSpPr>
        <p:sp>
          <p:nvSpPr>
            <p:cNvPr id="8" name="Line 6"/>
            <p:cNvSpPr>
              <a:spLocks noChangeShapeType="1"/>
            </p:cNvSpPr>
            <p:nvPr/>
          </p:nvSpPr>
          <p:spPr bwMode="black">
            <a:xfrm flipV="1">
              <a:off x="1488" y="2016"/>
              <a:ext cx="0" cy="7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black">
            <a:xfrm>
              <a:off x="1056" y="2928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b="0">
                  <a:solidFill>
                    <a:schemeClr val="tx1"/>
                  </a:solidFill>
                  <a:latin typeface="黑体" panose="02010609060101010101" pitchFamily="49" charset="-122"/>
                </a:rPr>
                <a:t>0.950</a:t>
              </a:r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black">
            <a:xfrm flipV="1">
              <a:off x="2448" y="1536"/>
              <a:ext cx="0" cy="816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black">
            <a:xfrm>
              <a:off x="1536" y="2448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0.569</a:t>
              </a:r>
            </a:p>
          </p:txBody>
        </p:sp>
      </p:grpSp>
      <p:sp>
        <p:nvSpPr>
          <p:cNvPr id="13" name="Line 11"/>
          <p:cNvSpPr>
            <a:spLocks noChangeShapeType="1"/>
          </p:cNvSpPr>
          <p:nvPr/>
        </p:nvSpPr>
        <p:spPr bwMode="black">
          <a:xfrm flipV="1">
            <a:off x="2819400" y="1676400"/>
            <a:ext cx="0" cy="3886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black">
          <a:xfrm>
            <a:off x="2819400" y="5562600"/>
            <a:ext cx="533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5" name="Group 13"/>
          <p:cNvGrpSpPr>
            <a:grpSpLocks/>
          </p:cNvGrpSpPr>
          <p:nvPr/>
        </p:nvGrpSpPr>
        <p:grpSpPr bwMode="auto">
          <a:xfrm>
            <a:off x="2819400" y="3962400"/>
            <a:ext cx="304800" cy="838200"/>
            <a:chOff x="1392" y="384"/>
            <a:chExt cx="864" cy="384"/>
          </a:xfrm>
        </p:grpSpPr>
        <p:sp>
          <p:nvSpPr>
            <p:cNvPr id="16" name="Line 14"/>
            <p:cNvSpPr>
              <a:spLocks noChangeShapeType="1"/>
            </p:cNvSpPr>
            <p:nvPr/>
          </p:nvSpPr>
          <p:spPr bwMode="black">
            <a:xfrm>
              <a:off x="1392" y="384"/>
              <a:ext cx="86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black">
            <a:xfrm>
              <a:off x="1392" y="768"/>
              <a:ext cx="86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black">
            <a:xfrm flipV="1">
              <a:off x="2256" y="384"/>
              <a:ext cx="0" cy="38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9" name="Line 17"/>
          <p:cNvSpPr>
            <a:spLocks noChangeShapeType="1"/>
          </p:cNvSpPr>
          <p:nvPr/>
        </p:nvSpPr>
        <p:spPr bwMode="black">
          <a:xfrm>
            <a:off x="2819400" y="3276600"/>
            <a:ext cx="1066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black">
          <a:xfrm flipV="1">
            <a:off x="3124200" y="4419600"/>
            <a:ext cx="762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black">
          <a:xfrm rot="16200000">
            <a:off x="6743700" y="5448300"/>
            <a:ext cx="228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black">
          <a:xfrm>
            <a:off x="2667000" y="5715001"/>
            <a:ext cx="45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 dirty="0">
                <a:solidFill>
                  <a:schemeClr val="tx1"/>
                </a:solidFill>
                <a:latin typeface="黑体" panose="02010609060101010101" pitchFamily="49" charset="-122"/>
              </a:rPr>
              <a:t>1</a:t>
            </a:r>
          </a:p>
        </p:txBody>
      </p:sp>
      <p:graphicFrame>
        <p:nvGraphicFramePr>
          <p:cNvPr id="23" name="Objec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0649827"/>
              </p:ext>
            </p:extLst>
          </p:nvPr>
        </p:nvGraphicFramePr>
        <p:xfrm>
          <a:off x="8229600" y="5230813"/>
          <a:ext cx="58662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36" name="Equation" r:id="rId3" imgW="139680" imgH="152280" progId="Equation.DSMT4">
                  <p:embed/>
                </p:oleObj>
              </mc:Choice>
              <mc:Fallback>
                <p:oleObj name="Equation" r:id="rId3" imgW="139680" imgH="152280" progId="Equation.DSMT4">
                  <p:embed/>
                  <p:pic>
                    <p:nvPicPr>
                      <p:cNvPr id="23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8229600" y="5230813"/>
                        <a:ext cx="586625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Line 22"/>
          <p:cNvSpPr>
            <a:spLocks noChangeShapeType="1"/>
          </p:cNvSpPr>
          <p:nvPr/>
        </p:nvSpPr>
        <p:spPr bwMode="black">
          <a:xfrm rot="16200000">
            <a:off x="4686300" y="5448300"/>
            <a:ext cx="228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black">
          <a:xfrm>
            <a:off x="2819400" y="2514600"/>
            <a:ext cx="2590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black">
          <a:xfrm flipV="1">
            <a:off x="3886200" y="3810000"/>
            <a:ext cx="1524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black">
          <a:xfrm>
            <a:off x="6629400" y="5715001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>
                <a:solidFill>
                  <a:schemeClr val="tx1"/>
                </a:solidFill>
                <a:latin typeface="黑体" panose="02010609060101010101" pitchFamily="49" charset="-122"/>
              </a:rPr>
              <a:t>-1</a:t>
            </a: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black">
          <a:xfrm>
            <a:off x="4648200" y="5791201"/>
            <a:ext cx="45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>
                <a:solidFill>
                  <a:schemeClr val="tx1"/>
                </a:solidFill>
                <a:latin typeface="黑体" panose="02010609060101010101" pitchFamily="49" charset="-122"/>
              </a:rPr>
              <a:t>0</a:t>
            </a: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black">
          <a:xfrm>
            <a:off x="5486400" y="2819401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 dirty="0">
                <a:solidFill>
                  <a:schemeClr val="tx1"/>
                </a:solidFill>
                <a:latin typeface="黑体" panose="02010609060101010101" pitchFamily="49" charset="-122"/>
              </a:rPr>
              <a:t>-0.117</a:t>
            </a:r>
          </a:p>
        </p:txBody>
      </p:sp>
      <p:graphicFrame>
        <p:nvGraphicFramePr>
          <p:cNvPr id="30" name="Objec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135668"/>
              </p:ext>
            </p:extLst>
          </p:nvPr>
        </p:nvGraphicFramePr>
        <p:xfrm>
          <a:off x="2110075" y="2175301"/>
          <a:ext cx="649287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37" name="Equation" r:id="rId5" imgW="164880" imgH="774360" progId="Equation.DSMT4">
                  <p:embed/>
                </p:oleObj>
              </mc:Choice>
              <mc:Fallback>
                <p:oleObj name="Equation" r:id="rId5" imgW="164880" imgH="774360" progId="Equation.DSMT4">
                  <p:embed/>
                  <p:pic>
                    <p:nvPicPr>
                      <p:cNvPr id="3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110075" y="2175301"/>
                        <a:ext cx="649287" cy="273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6"/>
          <p:cNvSpPr>
            <a:spLocks noChangeArrowheads="1"/>
          </p:cNvSpPr>
          <p:nvPr/>
        </p:nvSpPr>
        <p:spPr bwMode="auto">
          <a:xfrm>
            <a:off x="7086600" y="1278087"/>
            <a:ext cx="3048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阈值为</a:t>
            </a: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0.96</a:t>
            </a:r>
          </a:p>
        </p:txBody>
      </p:sp>
      <p:sp>
        <p:nvSpPr>
          <p:cNvPr id="32" name="Rectangle 37"/>
          <p:cNvSpPr>
            <a:spLocks noChangeArrowheads="1"/>
          </p:cNvSpPr>
          <p:nvPr/>
        </p:nvSpPr>
        <p:spPr bwMode="auto">
          <a:xfrm>
            <a:off x="6248400" y="2175302"/>
            <a:ext cx="4267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只有相关系数不小于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0.96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才可聚为一类</a:t>
            </a:r>
          </a:p>
        </p:txBody>
      </p:sp>
      <p:sp>
        <p:nvSpPr>
          <p:cNvPr id="33" name="Line 39"/>
          <p:cNvSpPr>
            <a:spLocks noChangeShapeType="1"/>
          </p:cNvSpPr>
          <p:nvPr/>
        </p:nvSpPr>
        <p:spPr bwMode="auto">
          <a:xfrm flipV="1">
            <a:off x="2971800" y="1981200"/>
            <a:ext cx="0" cy="3581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4" name="Rectangle 40"/>
          <p:cNvSpPr>
            <a:spLocks noChangeArrowheads="1"/>
          </p:cNvSpPr>
          <p:nvPr/>
        </p:nvSpPr>
        <p:spPr bwMode="auto">
          <a:xfrm>
            <a:off x="7239000" y="3792687"/>
            <a:ext cx="2921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只能聚为四类</a:t>
            </a:r>
          </a:p>
        </p:txBody>
      </p:sp>
    </p:spTree>
    <p:extLst>
      <p:ext uri="{BB962C8B-B14F-4D97-AF65-F5344CB8AC3E}">
        <p14:creationId xmlns:p14="http://schemas.microsoft.com/office/powerpoint/2010/main" val="38589532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65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系统聚类</a:t>
            </a:r>
          </a:p>
        </p:txBody>
      </p:sp>
      <p:grpSp>
        <p:nvGrpSpPr>
          <p:cNvPr id="63" name="Group 1028"/>
          <p:cNvGrpSpPr>
            <a:grpSpLocks/>
          </p:cNvGrpSpPr>
          <p:nvPr/>
        </p:nvGrpSpPr>
        <p:grpSpPr bwMode="auto">
          <a:xfrm>
            <a:off x="3200400" y="2438400"/>
            <a:ext cx="2209800" cy="2789238"/>
            <a:chOff x="1056" y="1536"/>
            <a:chExt cx="1392" cy="1757"/>
          </a:xfrm>
        </p:grpSpPr>
        <p:sp>
          <p:nvSpPr>
            <p:cNvPr id="64" name="Line 1029"/>
            <p:cNvSpPr>
              <a:spLocks noChangeShapeType="1"/>
            </p:cNvSpPr>
            <p:nvPr/>
          </p:nvSpPr>
          <p:spPr bwMode="black">
            <a:xfrm flipV="1">
              <a:off x="1488" y="2016"/>
              <a:ext cx="0" cy="7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Rectangle 1030"/>
            <p:cNvSpPr>
              <a:spLocks noChangeArrowheads="1"/>
            </p:cNvSpPr>
            <p:nvPr/>
          </p:nvSpPr>
          <p:spPr bwMode="black">
            <a:xfrm>
              <a:off x="1056" y="2928"/>
              <a:ext cx="86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b="0">
                  <a:solidFill>
                    <a:schemeClr val="tx1"/>
                  </a:solidFill>
                  <a:latin typeface="黑体" panose="02010609060101010101" pitchFamily="49" charset="-122"/>
                </a:rPr>
                <a:t>0.950</a:t>
              </a:r>
            </a:p>
          </p:txBody>
        </p:sp>
        <p:sp>
          <p:nvSpPr>
            <p:cNvPr id="66" name="Line 1031"/>
            <p:cNvSpPr>
              <a:spLocks noChangeShapeType="1"/>
            </p:cNvSpPr>
            <p:nvPr/>
          </p:nvSpPr>
          <p:spPr bwMode="black">
            <a:xfrm flipV="1">
              <a:off x="2448" y="1536"/>
              <a:ext cx="0" cy="816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Rectangle 1032"/>
            <p:cNvSpPr>
              <a:spLocks noChangeArrowheads="1"/>
            </p:cNvSpPr>
            <p:nvPr/>
          </p:nvSpPr>
          <p:spPr bwMode="black">
            <a:xfrm>
              <a:off x="1536" y="2448"/>
              <a:ext cx="86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0.569</a:t>
              </a:r>
            </a:p>
          </p:txBody>
        </p:sp>
      </p:grpSp>
      <p:sp>
        <p:nvSpPr>
          <p:cNvPr id="68" name="Line 1034"/>
          <p:cNvSpPr>
            <a:spLocks noChangeShapeType="1"/>
          </p:cNvSpPr>
          <p:nvPr/>
        </p:nvSpPr>
        <p:spPr bwMode="black">
          <a:xfrm flipV="1">
            <a:off x="2819400" y="1600200"/>
            <a:ext cx="0" cy="3886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Line 1035"/>
          <p:cNvSpPr>
            <a:spLocks noChangeShapeType="1"/>
          </p:cNvSpPr>
          <p:nvPr/>
        </p:nvSpPr>
        <p:spPr bwMode="black">
          <a:xfrm>
            <a:off x="2819400" y="5486400"/>
            <a:ext cx="533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0" name="Group 1036"/>
          <p:cNvGrpSpPr>
            <a:grpSpLocks/>
          </p:cNvGrpSpPr>
          <p:nvPr/>
        </p:nvGrpSpPr>
        <p:grpSpPr bwMode="auto">
          <a:xfrm>
            <a:off x="2819400" y="3886200"/>
            <a:ext cx="304800" cy="838200"/>
            <a:chOff x="1392" y="384"/>
            <a:chExt cx="864" cy="384"/>
          </a:xfrm>
        </p:grpSpPr>
        <p:sp>
          <p:nvSpPr>
            <p:cNvPr id="71" name="Line 1037"/>
            <p:cNvSpPr>
              <a:spLocks noChangeShapeType="1"/>
            </p:cNvSpPr>
            <p:nvPr/>
          </p:nvSpPr>
          <p:spPr bwMode="black">
            <a:xfrm>
              <a:off x="1392" y="384"/>
              <a:ext cx="86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1038"/>
            <p:cNvSpPr>
              <a:spLocks noChangeShapeType="1"/>
            </p:cNvSpPr>
            <p:nvPr/>
          </p:nvSpPr>
          <p:spPr bwMode="black">
            <a:xfrm>
              <a:off x="1392" y="768"/>
              <a:ext cx="86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Line 1039"/>
            <p:cNvSpPr>
              <a:spLocks noChangeShapeType="1"/>
            </p:cNvSpPr>
            <p:nvPr/>
          </p:nvSpPr>
          <p:spPr bwMode="black">
            <a:xfrm flipV="1">
              <a:off x="2256" y="384"/>
              <a:ext cx="0" cy="38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4" name="Line 1040"/>
          <p:cNvSpPr>
            <a:spLocks noChangeShapeType="1"/>
          </p:cNvSpPr>
          <p:nvPr/>
        </p:nvSpPr>
        <p:spPr bwMode="black">
          <a:xfrm>
            <a:off x="2819400" y="3200400"/>
            <a:ext cx="1066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Line 1041"/>
          <p:cNvSpPr>
            <a:spLocks noChangeShapeType="1"/>
          </p:cNvSpPr>
          <p:nvPr/>
        </p:nvSpPr>
        <p:spPr bwMode="black">
          <a:xfrm flipV="1">
            <a:off x="3124200" y="4343400"/>
            <a:ext cx="762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Line 1042"/>
          <p:cNvSpPr>
            <a:spLocks noChangeShapeType="1"/>
          </p:cNvSpPr>
          <p:nvPr/>
        </p:nvSpPr>
        <p:spPr bwMode="black">
          <a:xfrm rot="16200000">
            <a:off x="6743700" y="5372100"/>
            <a:ext cx="228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Rectangle 1043"/>
          <p:cNvSpPr>
            <a:spLocks noChangeArrowheads="1"/>
          </p:cNvSpPr>
          <p:nvPr/>
        </p:nvSpPr>
        <p:spPr bwMode="black">
          <a:xfrm>
            <a:off x="2667000" y="5638800"/>
            <a:ext cx="457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>
                <a:solidFill>
                  <a:schemeClr val="tx1"/>
                </a:solidFill>
                <a:latin typeface="黑体" panose="02010609060101010101" pitchFamily="49" charset="-122"/>
              </a:rPr>
              <a:t>1</a:t>
            </a:r>
          </a:p>
        </p:txBody>
      </p:sp>
      <p:graphicFrame>
        <p:nvGraphicFramePr>
          <p:cNvPr id="78" name="Object 104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9724973"/>
              </p:ext>
            </p:extLst>
          </p:nvPr>
        </p:nvGraphicFramePr>
        <p:xfrm>
          <a:off x="8188552" y="5257800"/>
          <a:ext cx="539295" cy="61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60" name="Equation" r:id="rId3" imgW="139680" imgH="152280" progId="Equation.DSMT4">
                  <p:embed/>
                </p:oleObj>
              </mc:Choice>
              <mc:Fallback>
                <p:oleObj name="Equation" r:id="rId3" imgW="139680" imgH="152280" progId="Equation.DSMT4">
                  <p:embed/>
                  <p:pic>
                    <p:nvPicPr>
                      <p:cNvPr id="78" name="Object 1044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8188552" y="5257800"/>
                        <a:ext cx="539295" cy="61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Line 1045"/>
          <p:cNvSpPr>
            <a:spLocks noChangeShapeType="1"/>
          </p:cNvSpPr>
          <p:nvPr/>
        </p:nvSpPr>
        <p:spPr bwMode="black">
          <a:xfrm rot="16200000">
            <a:off x="4686300" y="5372100"/>
            <a:ext cx="228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Line 1046"/>
          <p:cNvSpPr>
            <a:spLocks noChangeShapeType="1"/>
          </p:cNvSpPr>
          <p:nvPr/>
        </p:nvSpPr>
        <p:spPr bwMode="black">
          <a:xfrm>
            <a:off x="2819400" y="2438400"/>
            <a:ext cx="2590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" name="Line 1047"/>
          <p:cNvSpPr>
            <a:spLocks noChangeShapeType="1"/>
          </p:cNvSpPr>
          <p:nvPr/>
        </p:nvSpPr>
        <p:spPr bwMode="black">
          <a:xfrm flipV="1">
            <a:off x="3886200" y="3733800"/>
            <a:ext cx="1524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" name="Rectangle 1048"/>
          <p:cNvSpPr>
            <a:spLocks noChangeArrowheads="1"/>
          </p:cNvSpPr>
          <p:nvPr/>
        </p:nvSpPr>
        <p:spPr bwMode="black">
          <a:xfrm>
            <a:off x="6629400" y="5638800"/>
            <a:ext cx="68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>
                <a:solidFill>
                  <a:schemeClr val="tx1"/>
                </a:solidFill>
                <a:latin typeface="黑体" panose="02010609060101010101" pitchFamily="49" charset="-122"/>
              </a:rPr>
              <a:t>-1</a:t>
            </a:r>
          </a:p>
        </p:txBody>
      </p:sp>
      <p:sp>
        <p:nvSpPr>
          <p:cNvPr id="83" name="Rectangle 1049"/>
          <p:cNvSpPr>
            <a:spLocks noChangeArrowheads="1"/>
          </p:cNvSpPr>
          <p:nvPr/>
        </p:nvSpPr>
        <p:spPr bwMode="black">
          <a:xfrm>
            <a:off x="4648200" y="5638800"/>
            <a:ext cx="457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>
                <a:solidFill>
                  <a:schemeClr val="tx1"/>
                </a:solidFill>
                <a:latin typeface="黑体" panose="02010609060101010101" pitchFamily="49" charset="-122"/>
              </a:rPr>
              <a:t>0</a:t>
            </a:r>
          </a:p>
        </p:txBody>
      </p:sp>
      <p:sp>
        <p:nvSpPr>
          <p:cNvPr id="84" name="Rectangle 1050"/>
          <p:cNvSpPr>
            <a:spLocks noChangeArrowheads="1"/>
          </p:cNvSpPr>
          <p:nvPr/>
        </p:nvSpPr>
        <p:spPr bwMode="black">
          <a:xfrm>
            <a:off x="5486400" y="2743200"/>
            <a:ext cx="1371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 dirty="0">
                <a:solidFill>
                  <a:schemeClr val="tx1"/>
                </a:solidFill>
                <a:latin typeface="黑体" panose="02010609060101010101" pitchFamily="49" charset="-122"/>
              </a:rPr>
              <a:t>-0.117</a:t>
            </a:r>
          </a:p>
        </p:txBody>
      </p:sp>
      <p:graphicFrame>
        <p:nvGraphicFramePr>
          <p:cNvPr id="85" name="Object 105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3746077"/>
              </p:ext>
            </p:extLst>
          </p:nvPr>
        </p:nvGraphicFramePr>
        <p:xfrm>
          <a:off x="2195511" y="2051844"/>
          <a:ext cx="542926" cy="298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61" name="Equation" r:id="rId5" imgW="164880" imgH="774360" progId="Equation.DSMT4">
                  <p:embed/>
                </p:oleObj>
              </mc:Choice>
              <mc:Fallback>
                <p:oleObj name="Equation" r:id="rId5" imgW="164880" imgH="774360" progId="Equation.DSMT4">
                  <p:embed/>
                  <p:pic>
                    <p:nvPicPr>
                      <p:cNvPr id="85" name="Object 1051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195511" y="2051844"/>
                        <a:ext cx="542926" cy="298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Rectangle 1052"/>
          <p:cNvSpPr>
            <a:spLocks noChangeArrowheads="1"/>
          </p:cNvSpPr>
          <p:nvPr/>
        </p:nvSpPr>
        <p:spPr bwMode="auto">
          <a:xfrm>
            <a:off x="7010400" y="1354287"/>
            <a:ext cx="281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阈值为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0.95</a:t>
            </a:r>
          </a:p>
        </p:txBody>
      </p:sp>
      <p:sp>
        <p:nvSpPr>
          <p:cNvPr id="87" name="Rectangle 1053"/>
          <p:cNvSpPr>
            <a:spLocks noChangeArrowheads="1"/>
          </p:cNvSpPr>
          <p:nvPr/>
        </p:nvSpPr>
        <p:spPr bwMode="black">
          <a:xfrm>
            <a:off x="6400800" y="2362200"/>
            <a:ext cx="4267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只有相关系数不小于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0.95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才可聚为一类</a:t>
            </a:r>
          </a:p>
        </p:txBody>
      </p:sp>
      <p:sp>
        <p:nvSpPr>
          <p:cNvPr id="88" name="Line 1054"/>
          <p:cNvSpPr>
            <a:spLocks noChangeShapeType="1"/>
          </p:cNvSpPr>
          <p:nvPr/>
        </p:nvSpPr>
        <p:spPr bwMode="auto">
          <a:xfrm flipV="1">
            <a:off x="3124200" y="1905000"/>
            <a:ext cx="0" cy="3581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9" name="Rectangle 1055"/>
          <p:cNvSpPr>
            <a:spLocks noChangeArrowheads="1"/>
          </p:cNvSpPr>
          <p:nvPr/>
        </p:nvSpPr>
        <p:spPr bwMode="black">
          <a:xfrm>
            <a:off x="7086600" y="3657600"/>
            <a:ext cx="322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可以聚为三类</a:t>
            </a:r>
          </a:p>
        </p:txBody>
      </p:sp>
    </p:spTree>
    <p:extLst>
      <p:ext uri="{BB962C8B-B14F-4D97-AF65-F5344CB8AC3E}">
        <p14:creationId xmlns:p14="http://schemas.microsoft.com/office/powerpoint/2010/main" val="3241268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66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系统聚类</a:t>
            </a:r>
          </a:p>
        </p:txBody>
      </p:sp>
      <p:grpSp>
        <p:nvGrpSpPr>
          <p:cNvPr id="5" name="Group 1027"/>
          <p:cNvGrpSpPr>
            <a:grpSpLocks/>
          </p:cNvGrpSpPr>
          <p:nvPr/>
        </p:nvGrpSpPr>
        <p:grpSpPr bwMode="auto">
          <a:xfrm>
            <a:off x="3200400" y="2438401"/>
            <a:ext cx="2209800" cy="2728913"/>
            <a:chOff x="1056" y="1536"/>
            <a:chExt cx="1392" cy="1719"/>
          </a:xfrm>
        </p:grpSpPr>
        <p:sp>
          <p:nvSpPr>
            <p:cNvPr id="6" name="Line 1028"/>
            <p:cNvSpPr>
              <a:spLocks noChangeShapeType="1"/>
            </p:cNvSpPr>
            <p:nvPr/>
          </p:nvSpPr>
          <p:spPr bwMode="black">
            <a:xfrm flipV="1">
              <a:off x="1488" y="2016"/>
              <a:ext cx="0" cy="7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Rectangle 1029"/>
            <p:cNvSpPr>
              <a:spLocks noChangeArrowheads="1"/>
            </p:cNvSpPr>
            <p:nvPr/>
          </p:nvSpPr>
          <p:spPr bwMode="black">
            <a:xfrm>
              <a:off x="1056" y="2928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b="0">
                  <a:solidFill>
                    <a:schemeClr val="tx1"/>
                  </a:solidFill>
                  <a:latin typeface="黑体" panose="02010609060101010101" pitchFamily="49" charset="-122"/>
                </a:rPr>
                <a:t>0.950</a:t>
              </a:r>
            </a:p>
          </p:txBody>
        </p:sp>
        <p:sp>
          <p:nvSpPr>
            <p:cNvPr id="9" name="Line 1030"/>
            <p:cNvSpPr>
              <a:spLocks noChangeShapeType="1"/>
            </p:cNvSpPr>
            <p:nvPr/>
          </p:nvSpPr>
          <p:spPr bwMode="black">
            <a:xfrm flipV="1">
              <a:off x="2448" y="1536"/>
              <a:ext cx="0" cy="816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1031"/>
            <p:cNvSpPr>
              <a:spLocks noChangeArrowheads="1"/>
            </p:cNvSpPr>
            <p:nvPr/>
          </p:nvSpPr>
          <p:spPr bwMode="black">
            <a:xfrm>
              <a:off x="1536" y="2448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0.569</a:t>
              </a:r>
            </a:p>
          </p:txBody>
        </p:sp>
      </p:grpSp>
      <p:sp>
        <p:nvSpPr>
          <p:cNvPr id="12" name="Line 1033"/>
          <p:cNvSpPr>
            <a:spLocks noChangeShapeType="1"/>
          </p:cNvSpPr>
          <p:nvPr/>
        </p:nvSpPr>
        <p:spPr bwMode="black">
          <a:xfrm flipV="1">
            <a:off x="2819400" y="1600200"/>
            <a:ext cx="0" cy="3886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034"/>
          <p:cNvSpPr>
            <a:spLocks noChangeShapeType="1"/>
          </p:cNvSpPr>
          <p:nvPr/>
        </p:nvSpPr>
        <p:spPr bwMode="black">
          <a:xfrm>
            <a:off x="2819400" y="5486400"/>
            <a:ext cx="533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4" name="Group 1035"/>
          <p:cNvGrpSpPr>
            <a:grpSpLocks/>
          </p:cNvGrpSpPr>
          <p:nvPr/>
        </p:nvGrpSpPr>
        <p:grpSpPr bwMode="auto">
          <a:xfrm>
            <a:off x="2819400" y="3886200"/>
            <a:ext cx="304800" cy="838200"/>
            <a:chOff x="1392" y="384"/>
            <a:chExt cx="864" cy="384"/>
          </a:xfrm>
        </p:grpSpPr>
        <p:sp>
          <p:nvSpPr>
            <p:cNvPr id="15" name="Line 1036"/>
            <p:cNvSpPr>
              <a:spLocks noChangeShapeType="1"/>
            </p:cNvSpPr>
            <p:nvPr/>
          </p:nvSpPr>
          <p:spPr bwMode="black">
            <a:xfrm>
              <a:off x="1392" y="384"/>
              <a:ext cx="86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037"/>
            <p:cNvSpPr>
              <a:spLocks noChangeShapeType="1"/>
            </p:cNvSpPr>
            <p:nvPr/>
          </p:nvSpPr>
          <p:spPr bwMode="black">
            <a:xfrm>
              <a:off x="1392" y="768"/>
              <a:ext cx="86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038"/>
            <p:cNvSpPr>
              <a:spLocks noChangeShapeType="1"/>
            </p:cNvSpPr>
            <p:nvPr/>
          </p:nvSpPr>
          <p:spPr bwMode="black">
            <a:xfrm flipV="1">
              <a:off x="2256" y="384"/>
              <a:ext cx="0" cy="38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" name="Line 1039"/>
          <p:cNvSpPr>
            <a:spLocks noChangeShapeType="1"/>
          </p:cNvSpPr>
          <p:nvPr/>
        </p:nvSpPr>
        <p:spPr bwMode="black">
          <a:xfrm>
            <a:off x="2819400" y="3200400"/>
            <a:ext cx="1066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040"/>
          <p:cNvSpPr>
            <a:spLocks noChangeShapeType="1"/>
          </p:cNvSpPr>
          <p:nvPr/>
        </p:nvSpPr>
        <p:spPr bwMode="black">
          <a:xfrm flipV="1">
            <a:off x="3124200" y="4343400"/>
            <a:ext cx="762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041"/>
          <p:cNvSpPr>
            <a:spLocks noChangeShapeType="1"/>
          </p:cNvSpPr>
          <p:nvPr/>
        </p:nvSpPr>
        <p:spPr bwMode="black">
          <a:xfrm rot="16200000">
            <a:off x="6743700" y="5372100"/>
            <a:ext cx="228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Rectangle 1042"/>
          <p:cNvSpPr>
            <a:spLocks noChangeArrowheads="1"/>
          </p:cNvSpPr>
          <p:nvPr/>
        </p:nvSpPr>
        <p:spPr bwMode="black">
          <a:xfrm>
            <a:off x="2667000" y="5638801"/>
            <a:ext cx="45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>
                <a:solidFill>
                  <a:schemeClr val="tx1"/>
                </a:solidFill>
                <a:latin typeface="黑体" panose="02010609060101010101" pitchFamily="49" charset="-122"/>
              </a:rPr>
              <a:t>1</a:t>
            </a:r>
          </a:p>
        </p:txBody>
      </p:sp>
      <p:graphicFrame>
        <p:nvGraphicFramePr>
          <p:cNvPr id="22" name="Object 10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3648611"/>
              </p:ext>
            </p:extLst>
          </p:nvPr>
        </p:nvGraphicFramePr>
        <p:xfrm>
          <a:off x="8204048" y="5257799"/>
          <a:ext cx="432105" cy="483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84" name="Equation" r:id="rId3" imgW="139680" imgH="152280" progId="Equation.DSMT4">
                  <p:embed/>
                </p:oleObj>
              </mc:Choice>
              <mc:Fallback>
                <p:oleObj name="Equation" r:id="rId3" imgW="139680" imgH="152280" progId="Equation.DSMT4">
                  <p:embed/>
                  <p:pic>
                    <p:nvPicPr>
                      <p:cNvPr id="22" name="Object 1043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8204048" y="5257799"/>
                        <a:ext cx="432105" cy="4830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Line 1044"/>
          <p:cNvSpPr>
            <a:spLocks noChangeShapeType="1"/>
          </p:cNvSpPr>
          <p:nvPr/>
        </p:nvSpPr>
        <p:spPr bwMode="black">
          <a:xfrm rot="16200000">
            <a:off x="4686300" y="5372100"/>
            <a:ext cx="228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045"/>
          <p:cNvSpPr>
            <a:spLocks noChangeShapeType="1"/>
          </p:cNvSpPr>
          <p:nvPr/>
        </p:nvSpPr>
        <p:spPr bwMode="black">
          <a:xfrm>
            <a:off x="2819400" y="2438400"/>
            <a:ext cx="2590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046"/>
          <p:cNvSpPr>
            <a:spLocks noChangeShapeType="1"/>
          </p:cNvSpPr>
          <p:nvPr/>
        </p:nvSpPr>
        <p:spPr bwMode="black">
          <a:xfrm flipV="1">
            <a:off x="3886200" y="3733800"/>
            <a:ext cx="1524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Rectangle 1047"/>
          <p:cNvSpPr>
            <a:spLocks noChangeArrowheads="1"/>
          </p:cNvSpPr>
          <p:nvPr/>
        </p:nvSpPr>
        <p:spPr bwMode="black">
          <a:xfrm>
            <a:off x="6629400" y="5638801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>
                <a:solidFill>
                  <a:schemeClr val="tx1"/>
                </a:solidFill>
                <a:latin typeface="黑体" panose="02010609060101010101" pitchFamily="49" charset="-122"/>
              </a:rPr>
              <a:t>-1</a:t>
            </a:r>
          </a:p>
        </p:txBody>
      </p:sp>
      <p:sp>
        <p:nvSpPr>
          <p:cNvPr id="27" name="Rectangle 1048"/>
          <p:cNvSpPr>
            <a:spLocks noChangeArrowheads="1"/>
          </p:cNvSpPr>
          <p:nvPr/>
        </p:nvSpPr>
        <p:spPr bwMode="black">
          <a:xfrm>
            <a:off x="4572000" y="5638801"/>
            <a:ext cx="45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>
                <a:solidFill>
                  <a:schemeClr val="tx1"/>
                </a:solidFill>
                <a:latin typeface="黑体" panose="02010609060101010101" pitchFamily="49" charset="-122"/>
              </a:rPr>
              <a:t>0</a:t>
            </a:r>
          </a:p>
        </p:txBody>
      </p:sp>
      <p:sp>
        <p:nvSpPr>
          <p:cNvPr id="28" name="Rectangle 1049"/>
          <p:cNvSpPr>
            <a:spLocks noChangeArrowheads="1"/>
          </p:cNvSpPr>
          <p:nvPr/>
        </p:nvSpPr>
        <p:spPr bwMode="black">
          <a:xfrm>
            <a:off x="5486400" y="2743201"/>
            <a:ext cx="1371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 dirty="0">
                <a:solidFill>
                  <a:schemeClr val="tx1"/>
                </a:solidFill>
                <a:latin typeface="黑体" panose="02010609060101010101" pitchFamily="49" charset="-122"/>
              </a:rPr>
              <a:t>-0.117</a:t>
            </a:r>
          </a:p>
        </p:txBody>
      </p:sp>
      <p:graphicFrame>
        <p:nvGraphicFramePr>
          <p:cNvPr id="29" name="Object 10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6352951"/>
              </p:ext>
            </p:extLst>
          </p:nvPr>
        </p:nvGraphicFramePr>
        <p:xfrm>
          <a:off x="2081211" y="2085132"/>
          <a:ext cx="619126" cy="2906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85" name="Equation" r:id="rId5" imgW="164880" imgH="774360" progId="Equation.DSMT4">
                  <p:embed/>
                </p:oleObj>
              </mc:Choice>
              <mc:Fallback>
                <p:oleObj name="Equation" r:id="rId5" imgW="164880" imgH="774360" progId="Equation.DSMT4">
                  <p:embed/>
                  <p:pic>
                    <p:nvPicPr>
                      <p:cNvPr id="29" name="Object 1050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081211" y="2085132"/>
                        <a:ext cx="619126" cy="29063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1051"/>
          <p:cNvSpPr>
            <a:spLocks noChangeArrowheads="1"/>
          </p:cNvSpPr>
          <p:nvPr/>
        </p:nvSpPr>
        <p:spPr bwMode="auto">
          <a:xfrm>
            <a:off x="7162800" y="1324125"/>
            <a:ext cx="2667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阈值为</a:t>
            </a: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0.85</a:t>
            </a:r>
          </a:p>
        </p:txBody>
      </p:sp>
      <p:sp>
        <p:nvSpPr>
          <p:cNvPr id="31" name="Rectangle 1052"/>
          <p:cNvSpPr>
            <a:spLocks noChangeArrowheads="1"/>
          </p:cNvSpPr>
          <p:nvPr/>
        </p:nvSpPr>
        <p:spPr bwMode="auto">
          <a:xfrm>
            <a:off x="6400800" y="2267377"/>
            <a:ext cx="4267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只有相关系数不小于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0.85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才可聚为一类</a:t>
            </a:r>
          </a:p>
        </p:txBody>
      </p:sp>
      <p:sp>
        <p:nvSpPr>
          <p:cNvPr id="32" name="Line 1053"/>
          <p:cNvSpPr>
            <a:spLocks noChangeShapeType="1"/>
          </p:cNvSpPr>
          <p:nvPr/>
        </p:nvSpPr>
        <p:spPr bwMode="auto">
          <a:xfrm flipV="1">
            <a:off x="3429000" y="1905000"/>
            <a:ext cx="0" cy="3581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3" name="Rectangle 1054"/>
          <p:cNvSpPr>
            <a:spLocks noChangeArrowheads="1"/>
          </p:cNvSpPr>
          <p:nvPr/>
        </p:nvSpPr>
        <p:spPr bwMode="auto">
          <a:xfrm>
            <a:off x="6934200" y="3762525"/>
            <a:ext cx="314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还是聚为三类</a:t>
            </a:r>
          </a:p>
        </p:txBody>
      </p:sp>
    </p:spTree>
    <p:extLst>
      <p:ext uri="{BB962C8B-B14F-4D97-AF65-F5344CB8AC3E}">
        <p14:creationId xmlns:p14="http://schemas.microsoft.com/office/powerpoint/2010/main" val="38595145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67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系统聚类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3005138" y="2438401"/>
            <a:ext cx="2492376" cy="2728913"/>
            <a:chOff x="933" y="1536"/>
            <a:chExt cx="1570" cy="1719"/>
          </a:xfrm>
        </p:grpSpPr>
        <p:sp>
          <p:nvSpPr>
            <p:cNvPr id="6" name="Line 4"/>
            <p:cNvSpPr>
              <a:spLocks noChangeShapeType="1"/>
            </p:cNvSpPr>
            <p:nvPr/>
          </p:nvSpPr>
          <p:spPr bwMode="black">
            <a:xfrm flipV="1">
              <a:off x="1488" y="2016"/>
              <a:ext cx="0" cy="7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black">
            <a:xfrm>
              <a:off x="933" y="2928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0.950</a:t>
              </a:r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black">
            <a:xfrm flipV="1">
              <a:off x="2448" y="1536"/>
              <a:ext cx="0" cy="816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black">
            <a:xfrm>
              <a:off x="1639" y="2443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0.569</a:t>
              </a:r>
            </a:p>
          </p:txBody>
        </p:sp>
      </p:grpSp>
      <p:sp>
        <p:nvSpPr>
          <p:cNvPr id="12" name="Line 9"/>
          <p:cNvSpPr>
            <a:spLocks noChangeShapeType="1"/>
          </p:cNvSpPr>
          <p:nvPr/>
        </p:nvSpPr>
        <p:spPr bwMode="black">
          <a:xfrm flipV="1">
            <a:off x="2819400" y="1600200"/>
            <a:ext cx="0" cy="3886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black">
          <a:xfrm>
            <a:off x="2819400" y="5486400"/>
            <a:ext cx="533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4" name="Group 11"/>
          <p:cNvGrpSpPr>
            <a:grpSpLocks/>
          </p:cNvGrpSpPr>
          <p:nvPr/>
        </p:nvGrpSpPr>
        <p:grpSpPr bwMode="auto">
          <a:xfrm>
            <a:off x="2819400" y="3886200"/>
            <a:ext cx="304800" cy="838200"/>
            <a:chOff x="1392" y="384"/>
            <a:chExt cx="864" cy="384"/>
          </a:xfrm>
        </p:grpSpPr>
        <p:sp>
          <p:nvSpPr>
            <p:cNvPr id="15" name="Line 12"/>
            <p:cNvSpPr>
              <a:spLocks noChangeShapeType="1"/>
            </p:cNvSpPr>
            <p:nvPr/>
          </p:nvSpPr>
          <p:spPr bwMode="black">
            <a:xfrm>
              <a:off x="1392" y="384"/>
              <a:ext cx="86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black">
            <a:xfrm>
              <a:off x="1392" y="768"/>
              <a:ext cx="86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black">
            <a:xfrm flipV="1">
              <a:off x="2256" y="384"/>
              <a:ext cx="0" cy="38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" name="Line 15"/>
          <p:cNvSpPr>
            <a:spLocks noChangeShapeType="1"/>
          </p:cNvSpPr>
          <p:nvPr/>
        </p:nvSpPr>
        <p:spPr bwMode="black">
          <a:xfrm>
            <a:off x="2819400" y="3200400"/>
            <a:ext cx="1066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black">
          <a:xfrm flipV="1">
            <a:off x="3124200" y="4343400"/>
            <a:ext cx="762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black">
          <a:xfrm rot="16200000">
            <a:off x="6743700" y="5372100"/>
            <a:ext cx="228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black">
          <a:xfrm>
            <a:off x="2667000" y="5638801"/>
            <a:ext cx="45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>
                <a:solidFill>
                  <a:schemeClr val="tx1"/>
                </a:solidFill>
                <a:latin typeface="黑体" panose="02010609060101010101" pitchFamily="49" charset="-122"/>
              </a:rPr>
              <a:t>1</a:t>
            </a:r>
          </a:p>
        </p:txBody>
      </p:sp>
      <p:graphicFrame>
        <p:nvGraphicFramePr>
          <p:cNvPr id="22" name="Objec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0206854"/>
              </p:ext>
            </p:extLst>
          </p:nvPr>
        </p:nvGraphicFramePr>
        <p:xfrm>
          <a:off x="8101013" y="5173249"/>
          <a:ext cx="561975" cy="626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08" name="Equation" r:id="rId3" imgW="139680" imgH="152280" progId="Equation.DSMT4">
                  <p:embed/>
                </p:oleObj>
              </mc:Choice>
              <mc:Fallback>
                <p:oleObj name="Equation" r:id="rId3" imgW="139680" imgH="152280" progId="Equation.DSMT4">
                  <p:embed/>
                  <p:pic>
                    <p:nvPicPr>
                      <p:cNvPr id="22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8101013" y="5173249"/>
                        <a:ext cx="561975" cy="626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Line 20"/>
          <p:cNvSpPr>
            <a:spLocks noChangeShapeType="1"/>
          </p:cNvSpPr>
          <p:nvPr/>
        </p:nvSpPr>
        <p:spPr bwMode="black">
          <a:xfrm rot="16200000">
            <a:off x="4686300" y="5372100"/>
            <a:ext cx="228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black">
          <a:xfrm>
            <a:off x="2819400" y="2438400"/>
            <a:ext cx="2590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black">
          <a:xfrm flipV="1">
            <a:off x="3886200" y="3733800"/>
            <a:ext cx="1524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black">
          <a:xfrm>
            <a:off x="6629400" y="5638801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>
                <a:solidFill>
                  <a:schemeClr val="tx1"/>
                </a:solidFill>
                <a:latin typeface="黑体" panose="02010609060101010101" pitchFamily="49" charset="-122"/>
              </a:rPr>
              <a:t>-1</a:t>
            </a: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black">
          <a:xfrm>
            <a:off x="4648200" y="5715001"/>
            <a:ext cx="45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>
                <a:solidFill>
                  <a:schemeClr val="tx1"/>
                </a:solidFill>
                <a:latin typeface="黑体" panose="02010609060101010101" pitchFamily="49" charset="-122"/>
              </a:rPr>
              <a:t>0</a:t>
            </a: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black">
          <a:xfrm>
            <a:off x="5486400" y="2743201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 dirty="0">
                <a:solidFill>
                  <a:schemeClr val="tx1"/>
                </a:solidFill>
                <a:latin typeface="黑体" panose="02010609060101010101" pitchFamily="49" charset="-122"/>
              </a:rPr>
              <a:t>-0.117</a:t>
            </a:r>
          </a:p>
        </p:txBody>
      </p:sp>
      <p:graphicFrame>
        <p:nvGraphicFramePr>
          <p:cNvPr id="29" name="Objec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6863055"/>
              </p:ext>
            </p:extLst>
          </p:nvPr>
        </p:nvGraphicFramePr>
        <p:xfrm>
          <a:off x="2138770" y="2035131"/>
          <a:ext cx="550863" cy="2917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09" name="Equation" r:id="rId5" imgW="164880" imgH="774360" progId="Equation.DSMT4">
                  <p:embed/>
                </p:oleObj>
              </mc:Choice>
              <mc:Fallback>
                <p:oleObj name="Equation" r:id="rId5" imgW="164880" imgH="774360" progId="Equation.DSMT4">
                  <p:embed/>
                  <p:pic>
                    <p:nvPicPr>
                      <p:cNvPr id="29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138770" y="2035131"/>
                        <a:ext cx="550863" cy="29178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7086600" y="1476525"/>
            <a:ext cx="259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阈值为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0.55</a:t>
            </a:r>
          </a:p>
        </p:txBody>
      </p:sp>
      <p:sp>
        <p:nvSpPr>
          <p:cNvPr id="31" name="Rectangle 28"/>
          <p:cNvSpPr>
            <a:spLocks noChangeArrowheads="1"/>
          </p:cNvSpPr>
          <p:nvPr/>
        </p:nvSpPr>
        <p:spPr bwMode="auto">
          <a:xfrm>
            <a:off x="6400800" y="2297540"/>
            <a:ext cx="4267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只有相关系数不小于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0.55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才可聚为一类</a:t>
            </a:r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V="1">
            <a:off x="4114800" y="1905000"/>
            <a:ext cx="0" cy="35814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7010400" y="4067325"/>
            <a:ext cx="322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可以聚为二类</a:t>
            </a:r>
          </a:p>
        </p:txBody>
      </p:sp>
    </p:spTree>
    <p:extLst>
      <p:ext uri="{BB962C8B-B14F-4D97-AF65-F5344CB8AC3E}">
        <p14:creationId xmlns:p14="http://schemas.microsoft.com/office/powerpoint/2010/main" val="13139019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基本步骤</a:t>
            </a:r>
            <a:endParaRPr lang="en-US" altLang="zh-CN" sz="32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68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动态聚类</a:t>
            </a:r>
          </a:p>
        </p:txBody>
      </p: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3810001" y="1610687"/>
            <a:ext cx="5695951" cy="4464051"/>
            <a:chOff x="1443" y="1296"/>
            <a:chExt cx="3588" cy="2812"/>
          </a:xfrm>
        </p:grpSpPr>
        <p:grpSp>
          <p:nvGrpSpPr>
            <p:cNvPr id="8" name="Group 16"/>
            <p:cNvGrpSpPr>
              <a:grpSpLocks/>
            </p:cNvGrpSpPr>
            <p:nvPr/>
          </p:nvGrpSpPr>
          <p:grpSpPr bwMode="auto">
            <a:xfrm>
              <a:off x="1443" y="1296"/>
              <a:ext cx="3588" cy="2812"/>
              <a:chOff x="1443" y="1296"/>
              <a:chExt cx="3149" cy="2812"/>
            </a:xfrm>
          </p:grpSpPr>
          <p:sp>
            <p:nvSpPr>
              <p:cNvPr id="12" name="Rectangle 3"/>
              <p:cNvSpPr>
                <a:spLocks noChangeArrowheads="1"/>
              </p:cNvSpPr>
              <p:nvPr/>
            </p:nvSpPr>
            <p:spPr bwMode="black">
              <a:xfrm>
                <a:off x="1776" y="2049"/>
                <a:ext cx="896" cy="33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b="0">
                    <a:solidFill>
                      <a:schemeClr val="tx1"/>
                    </a:solidFill>
                    <a:latin typeface="+mn-ea"/>
                    <a:ea typeface="+mn-ea"/>
                  </a:rPr>
                  <a:t>初始分类</a:t>
                </a:r>
              </a:p>
            </p:txBody>
          </p:sp>
          <p:sp>
            <p:nvSpPr>
              <p:cNvPr id="13" name="Rectangle 4"/>
              <p:cNvSpPr>
                <a:spLocks noChangeArrowheads="1"/>
              </p:cNvSpPr>
              <p:nvPr/>
            </p:nvSpPr>
            <p:spPr bwMode="black">
              <a:xfrm>
                <a:off x="3696" y="2913"/>
                <a:ext cx="896" cy="33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b="0">
                    <a:solidFill>
                      <a:schemeClr val="tx1"/>
                    </a:solidFill>
                    <a:latin typeface="+mn-ea"/>
                    <a:ea typeface="+mn-ea"/>
                  </a:rPr>
                  <a:t>修改分类</a:t>
                </a:r>
              </a:p>
            </p:txBody>
          </p:sp>
          <p:sp>
            <p:nvSpPr>
              <p:cNvPr id="14" name="Line 5"/>
              <p:cNvSpPr>
                <a:spLocks noChangeShapeType="1"/>
              </p:cNvSpPr>
              <p:nvPr/>
            </p:nvSpPr>
            <p:spPr bwMode="black">
              <a:xfrm flipV="1">
                <a:off x="4176" y="2592"/>
                <a:ext cx="0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" name="Line 6"/>
              <p:cNvSpPr>
                <a:spLocks noChangeShapeType="1"/>
              </p:cNvSpPr>
              <p:nvPr/>
            </p:nvSpPr>
            <p:spPr bwMode="black">
              <a:xfrm>
                <a:off x="3264" y="3072"/>
                <a:ext cx="43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" name="Rectangle 7"/>
              <p:cNvSpPr>
                <a:spLocks noChangeArrowheads="1"/>
              </p:cNvSpPr>
              <p:nvPr/>
            </p:nvSpPr>
            <p:spPr bwMode="black">
              <a:xfrm>
                <a:off x="1776" y="1296"/>
                <a:ext cx="1156" cy="33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b="0">
                    <a:solidFill>
                      <a:schemeClr val="tx1"/>
                    </a:solidFill>
                    <a:latin typeface="+mn-ea"/>
                    <a:ea typeface="+mn-ea"/>
                  </a:rPr>
                  <a:t>选中心点</a:t>
                </a:r>
              </a:p>
            </p:txBody>
          </p:sp>
          <p:sp>
            <p:nvSpPr>
              <p:cNvPr id="17" name="Line 8"/>
              <p:cNvSpPr>
                <a:spLocks noChangeShapeType="1"/>
              </p:cNvSpPr>
              <p:nvPr/>
            </p:nvSpPr>
            <p:spPr bwMode="black">
              <a:xfrm>
                <a:off x="2355" y="1679"/>
                <a:ext cx="0" cy="3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" name="Rectangle 9"/>
              <p:cNvSpPr>
                <a:spLocks noChangeArrowheads="1"/>
              </p:cNvSpPr>
              <p:nvPr/>
            </p:nvSpPr>
            <p:spPr bwMode="black">
              <a:xfrm>
                <a:off x="1776" y="3778"/>
                <a:ext cx="896" cy="33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b="0">
                    <a:solidFill>
                      <a:schemeClr val="tx1"/>
                    </a:solidFill>
                    <a:latin typeface="+mn-ea"/>
                    <a:ea typeface="+mn-ea"/>
                  </a:rPr>
                  <a:t>最终分类</a:t>
                </a:r>
              </a:p>
            </p:txBody>
          </p:sp>
          <p:sp>
            <p:nvSpPr>
              <p:cNvPr id="19" name="Line 10"/>
              <p:cNvSpPr>
                <a:spLocks noChangeShapeType="1"/>
              </p:cNvSpPr>
              <p:nvPr/>
            </p:nvSpPr>
            <p:spPr bwMode="black">
              <a:xfrm flipH="1">
                <a:off x="2352" y="2592"/>
                <a:ext cx="18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0" name="Line 11"/>
              <p:cNvSpPr>
                <a:spLocks noChangeShapeType="1"/>
              </p:cNvSpPr>
              <p:nvPr/>
            </p:nvSpPr>
            <p:spPr bwMode="black">
              <a:xfrm>
                <a:off x="2355" y="2398"/>
                <a:ext cx="0" cy="3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21" name="Group 12"/>
              <p:cNvGrpSpPr>
                <a:grpSpLocks/>
              </p:cNvGrpSpPr>
              <p:nvPr/>
            </p:nvGrpSpPr>
            <p:grpSpPr bwMode="auto">
              <a:xfrm>
                <a:off x="1443" y="2735"/>
                <a:ext cx="1824" cy="672"/>
                <a:chOff x="912" y="2496"/>
                <a:chExt cx="1824" cy="672"/>
              </a:xfrm>
            </p:grpSpPr>
            <p:sp>
              <p:nvSpPr>
                <p:cNvPr id="23" name="AutoShape 13"/>
                <p:cNvSpPr>
                  <a:spLocks noChangeArrowheads="1"/>
                </p:cNvSpPr>
                <p:nvPr/>
              </p:nvSpPr>
              <p:spPr bwMode="black">
                <a:xfrm>
                  <a:off x="912" y="2496"/>
                  <a:ext cx="1824" cy="672"/>
                </a:xfrm>
                <a:prstGeom prst="diamond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algn="l" eaLnBrk="0" hangingPunct="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v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bg1"/>
                    </a:buClr>
                    <a:buChar char="•"/>
                    <a:defRPr sz="24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00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4" name="Rectangle 14"/>
                <p:cNvSpPr>
                  <a:spLocks noChangeArrowheads="1"/>
                </p:cNvSpPr>
                <p:nvPr/>
              </p:nvSpPr>
              <p:spPr bwMode="black">
                <a:xfrm>
                  <a:off x="1200" y="2673"/>
                  <a:ext cx="1095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v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bg1"/>
                    </a:buClr>
                    <a:buChar char="•"/>
                    <a:defRPr sz="24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kumimoji="1" lang="zh-CN" altLang="en-US" b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是否合理？</a:t>
                  </a:r>
                </a:p>
              </p:txBody>
            </p:sp>
          </p:grpSp>
          <p:sp>
            <p:nvSpPr>
              <p:cNvPr id="22" name="Line 15"/>
              <p:cNvSpPr>
                <a:spLocks noChangeShapeType="1"/>
              </p:cNvSpPr>
              <p:nvPr/>
            </p:nvSpPr>
            <p:spPr bwMode="black">
              <a:xfrm>
                <a:off x="2355" y="3408"/>
                <a:ext cx="0" cy="3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9" name="Text Box 18"/>
            <p:cNvSpPr txBox="1">
              <a:spLocks noChangeArrowheads="1"/>
            </p:cNvSpPr>
            <p:nvPr/>
          </p:nvSpPr>
          <p:spPr bwMode="black">
            <a:xfrm>
              <a:off x="3600" y="2736"/>
              <a:ext cx="33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b="0">
                  <a:solidFill>
                    <a:schemeClr val="tx1"/>
                  </a:solidFill>
                  <a:latin typeface="+mn-ea"/>
                  <a:ea typeface="+mn-ea"/>
                </a:rPr>
                <a:t>否</a:t>
              </a:r>
            </a:p>
          </p:txBody>
        </p:sp>
        <p:sp>
          <p:nvSpPr>
            <p:cNvPr id="11" name="Text Box 19"/>
            <p:cNvSpPr txBox="1">
              <a:spLocks noChangeArrowheads="1"/>
            </p:cNvSpPr>
            <p:nvPr/>
          </p:nvSpPr>
          <p:spPr bwMode="black">
            <a:xfrm>
              <a:off x="2544" y="3456"/>
              <a:ext cx="33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b="0">
                  <a:solidFill>
                    <a:schemeClr val="tx1"/>
                  </a:solidFill>
                  <a:latin typeface="+mn-ea"/>
                  <a:ea typeface="+mn-ea"/>
                </a:rPr>
                <a:t>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479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69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动态聚类</a:t>
            </a: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3021239" y="2066253"/>
            <a:ext cx="762000" cy="446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endParaRPr kumimoji="1" lang="en-US" altLang="zh-CN" sz="24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4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5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6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7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8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9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10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11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endParaRPr kumimoji="1" lang="en-US" altLang="zh-CN" sz="24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3859439" y="2066253"/>
            <a:ext cx="838200" cy="446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endParaRPr kumimoji="1" lang="en-US" altLang="zh-CN" sz="24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0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0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4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4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5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6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6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7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-4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endParaRPr kumimoji="1" lang="en-US" altLang="zh-CN" sz="24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5002439" y="2066253"/>
            <a:ext cx="762000" cy="446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endParaRPr kumimoji="1" lang="en-US" altLang="zh-CN" sz="2400" b="0">
              <a:solidFill>
                <a:schemeClr val="tx1"/>
              </a:solidFill>
              <a:latin typeface="+mn-ea"/>
              <a:ea typeface="+mn-ea"/>
            </a:endParaRP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6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5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5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3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4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3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1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2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1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0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3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endParaRPr kumimoji="1" lang="en-US" altLang="zh-CN" sz="2400" b="0">
              <a:solidFill>
                <a:schemeClr val="tx1"/>
              </a:solidFill>
              <a:latin typeface="+mn-ea"/>
              <a:ea typeface="+mn-ea"/>
            </a:endParaRPr>
          </a:p>
        </p:txBody>
      </p:sp>
      <p:graphicFrame>
        <p:nvGraphicFramePr>
          <p:cNvPr id="2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6761"/>
              </p:ext>
            </p:extLst>
          </p:nvPr>
        </p:nvGraphicFramePr>
        <p:xfrm>
          <a:off x="3301443" y="1636497"/>
          <a:ext cx="2239290" cy="63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32" name="Equation" r:id="rId3" imgW="812520" imgH="190440" progId="Equation.DSMT4">
                  <p:embed/>
                </p:oleObj>
              </mc:Choice>
              <mc:Fallback>
                <p:oleObj name="Equation" r:id="rId3" imgW="812520" imgH="190440" progId="Equation.DSMT4">
                  <p:embed/>
                  <p:pic>
                    <p:nvPicPr>
                      <p:cNvPr id="2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1443" y="1636497"/>
                        <a:ext cx="2239290" cy="632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6372380" y="2009759"/>
            <a:ext cx="7620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endParaRPr kumimoji="1" lang="en-US" altLang="zh-CN" sz="24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12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13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14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15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16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17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18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19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20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21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endParaRPr kumimoji="1" lang="en-US" altLang="zh-CN" sz="24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7210580" y="2009759"/>
            <a:ext cx="8382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endParaRPr kumimoji="1" lang="en-US" altLang="zh-CN" sz="2400" b="0">
              <a:solidFill>
                <a:schemeClr val="tx1"/>
              </a:solidFill>
              <a:latin typeface="+mn-ea"/>
              <a:ea typeface="+mn-ea"/>
            </a:endParaRP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-2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-3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-3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-5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1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0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0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-1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-1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-3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endParaRPr kumimoji="1" lang="en-US" altLang="zh-CN" sz="2400" b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8353580" y="2009759"/>
            <a:ext cx="762000" cy="434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endParaRPr kumimoji="1" lang="en-US" altLang="zh-CN" sz="2400" b="0">
              <a:solidFill>
                <a:schemeClr val="tx1"/>
              </a:solidFill>
              <a:latin typeface="+mn-ea"/>
              <a:ea typeface="+mn-ea"/>
            </a:endParaRP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2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2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0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2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1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-1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-2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-1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-3</a:t>
            </a:r>
          </a:p>
          <a:p>
            <a:pPr algn="ctr">
              <a:lnSpc>
                <a:spcPct val="45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-5</a:t>
            </a:r>
          </a:p>
        </p:txBody>
      </p:sp>
      <p:graphicFrame>
        <p:nvGraphicFramePr>
          <p:cNvPr id="3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617947"/>
              </p:ext>
            </p:extLst>
          </p:nvPr>
        </p:nvGraphicFramePr>
        <p:xfrm>
          <a:off x="6524780" y="1632394"/>
          <a:ext cx="2476850" cy="594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33" name="Equation" r:id="rId5" imgW="812520" imgH="190440" progId="Equation.DSMT4">
                  <p:embed/>
                </p:oleObj>
              </mc:Choice>
              <mc:Fallback>
                <p:oleObj name="Equation" r:id="rId5" imgW="812520" imgH="190440" progId="Equation.DSMT4">
                  <p:embed/>
                  <p:pic>
                    <p:nvPicPr>
                      <p:cNvPr id="3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780" y="1632394"/>
                        <a:ext cx="2476850" cy="5947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12"/>
          <p:cNvSpPr>
            <a:spLocks noChangeArrowheads="1"/>
          </p:cNvSpPr>
          <p:nvPr/>
        </p:nvSpPr>
        <p:spPr bwMode="black">
          <a:xfrm>
            <a:off x="1981200" y="1143001"/>
            <a:ext cx="830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例：对</a:t>
            </a: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21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个工厂的产品按两个质量指标分类</a:t>
            </a:r>
          </a:p>
        </p:txBody>
      </p:sp>
    </p:spTree>
    <p:extLst>
      <p:ext uri="{BB962C8B-B14F-4D97-AF65-F5344CB8AC3E}">
        <p14:creationId xmlns:p14="http://schemas.microsoft.com/office/powerpoint/2010/main" val="3958084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条件</a:t>
            </a:r>
            <a:endParaRPr lang="en-US" altLang="zh-CN" sz="32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一般描述</a:t>
            </a:r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3071540" y="1705120"/>
            <a:ext cx="6553200" cy="4481513"/>
            <a:chOff x="1632" y="816"/>
            <a:chExt cx="4128" cy="2823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black">
            <a:xfrm>
              <a:off x="1632" y="816"/>
              <a:ext cx="412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给定一组对象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n-ea"/>
                  <a:ea typeface="+mn-ea"/>
                </a:rPr>
                <a:t>, 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用以下指标集表示</a:t>
              </a:r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black">
            <a:xfrm>
              <a:off x="3254" y="2025"/>
              <a:ext cx="250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的所有非空子集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</a:rPr>
                <a:t>有定义的</a:t>
              </a:r>
              <a:endPara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grpSp>
          <p:nvGrpSpPr>
            <p:cNvPr id="12" name="Group 6"/>
            <p:cNvGrpSpPr>
              <a:grpSpLocks/>
            </p:cNvGrpSpPr>
            <p:nvPr/>
          </p:nvGrpSpPr>
          <p:grpSpPr bwMode="auto">
            <a:xfrm>
              <a:off x="1680" y="1272"/>
              <a:ext cx="3246" cy="2367"/>
              <a:chOff x="1680" y="1272"/>
              <a:chExt cx="3246" cy="2367"/>
            </a:xfrm>
          </p:grpSpPr>
          <p:graphicFrame>
            <p:nvGraphicFramePr>
              <p:cNvPr id="13" name="Object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6089190"/>
                  </p:ext>
                </p:extLst>
              </p:nvPr>
            </p:nvGraphicFramePr>
            <p:xfrm>
              <a:off x="2202" y="1272"/>
              <a:ext cx="2161" cy="4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4334" name="Equation" r:id="rId3" imgW="1180800" imgH="215640" progId="Equation.DSMT4">
                      <p:embed/>
                    </p:oleObj>
                  </mc:Choice>
                  <mc:Fallback>
                    <p:oleObj name="Equation" r:id="rId3" imgW="1180800" imgH="215640" progId="Equation.DSMT4">
                      <p:embed/>
                      <p:pic>
                        <p:nvPicPr>
                          <p:cNvPr id="13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black">
                          <a:xfrm>
                            <a:off x="2202" y="1272"/>
                            <a:ext cx="2161" cy="4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" name="Rectangle 8"/>
              <p:cNvSpPr>
                <a:spLocks noChangeArrowheads="1"/>
              </p:cNvSpPr>
              <p:nvPr/>
            </p:nvSpPr>
            <p:spPr bwMode="black">
              <a:xfrm>
                <a:off x="1680" y="2047"/>
                <a:ext cx="1584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24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给定一个对</a:t>
                </a:r>
              </a:p>
            </p:txBody>
          </p:sp>
          <p:graphicFrame>
            <p:nvGraphicFramePr>
              <p:cNvPr id="15" name="Object 9"/>
              <p:cNvGraphicFramePr>
                <a:graphicFrameLocks noChangeAspect="1"/>
              </p:cNvGraphicFramePr>
              <p:nvPr/>
            </p:nvGraphicFramePr>
            <p:xfrm>
              <a:off x="2798" y="2015"/>
              <a:ext cx="484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4335" name="Equation" r:id="rId5" imgW="368280" imgH="215640" progId="Equation.DSMT4">
                      <p:embed/>
                    </p:oleObj>
                  </mc:Choice>
                  <mc:Fallback>
                    <p:oleObj name="Equation" r:id="rId5" imgW="368280" imgH="215640" progId="Equation.DSMT4">
                      <p:embed/>
                      <p:pic>
                        <p:nvPicPr>
                          <p:cNvPr id="15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black">
                          <a:xfrm>
                            <a:off x="2798" y="2015"/>
                            <a:ext cx="484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" name="Rectangle 10"/>
              <p:cNvSpPr>
                <a:spLocks noChangeArrowheads="1"/>
              </p:cNvSpPr>
              <p:nvPr/>
            </p:nvSpPr>
            <p:spPr bwMode="black">
              <a:xfrm>
                <a:off x="1680" y="2400"/>
                <a:ext cx="2496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24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实值函数</a:t>
                </a:r>
              </a:p>
            </p:txBody>
          </p:sp>
          <p:graphicFrame>
            <p:nvGraphicFramePr>
              <p:cNvPr id="18" name="Object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0450869"/>
                  </p:ext>
                </p:extLst>
              </p:nvPr>
            </p:nvGraphicFramePr>
            <p:xfrm>
              <a:off x="2272" y="2836"/>
              <a:ext cx="2654" cy="4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4336" name="Equation" r:id="rId7" imgW="1536480" imgH="215640" progId="Equation.DSMT4">
                      <p:embed/>
                    </p:oleObj>
                  </mc:Choice>
                  <mc:Fallback>
                    <p:oleObj name="Equation" r:id="rId7" imgW="1536480" imgH="215640" progId="Equation.DSMT4">
                      <p:embed/>
                      <p:pic>
                        <p:nvPicPr>
                          <p:cNvPr id="18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black">
                          <a:xfrm>
                            <a:off x="2272" y="2836"/>
                            <a:ext cx="2654" cy="4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" name="Rectangle 12"/>
              <p:cNvSpPr>
                <a:spLocks noChangeArrowheads="1"/>
              </p:cNvSpPr>
              <p:nvPr/>
            </p:nvSpPr>
            <p:spPr bwMode="black">
              <a:xfrm>
                <a:off x="1680" y="3336"/>
                <a:ext cx="100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24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其中</a:t>
                </a:r>
              </a:p>
            </p:txBody>
          </p:sp>
          <p:graphicFrame>
            <p:nvGraphicFramePr>
              <p:cNvPr id="20" name="Object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9677002"/>
                  </p:ext>
                </p:extLst>
              </p:nvPr>
            </p:nvGraphicFramePr>
            <p:xfrm>
              <a:off x="2035" y="3350"/>
              <a:ext cx="473" cy="2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4337" name="Equation" r:id="rId9" imgW="126720" imgH="152280" progId="Equation.DSMT4">
                      <p:embed/>
                    </p:oleObj>
                  </mc:Choice>
                  <mc:Fallback>
                    <p:oleObj name="Equation" r:id="rId9" imgW="126720" imgH="152280" progId="Equation.DSMT4">
                      <p:embed/>
                      <p:pic>
                        <p:nvPicPr>
                          <p:cNvPr id="2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black">
                          <a:xfrm>
                            <a:off x="2035" y="3350"/>
                            <a:ext cx="473" cy="2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" name="Rectangle 14"/>
              <p:cNvSpPr>
                <a:spLocks noChangeArrowheads="1"/>
              </p:cNvSpPr>
              <p:nvPr/>
            </p:nvSpPr>
            <p:spPr bwMode="black">
              <a:xfrm>
                <a:off x="2401" y="3334"/>
                <a:ext cx="1680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24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表示空集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398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按批修改方法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70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动态聚类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black">
          <a:xfrm>
            <a:off x="2401963" y="1833516"/>
            <a:ext cx="34435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）选中心点（密度法）</a:t>
            </a:r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2935363" y="2257382"/>
            <a:ext cx="5611983" cy="706438"/>
            <a:chOff x="1104" y="1382"/>
            <a:chExt cx="3301" cy="445"/>
          </a:xfrm>
        </p:grpSpPr>
        <p:graphicFrame>
          <p:nvGraphicFramePr>
            <p:cNvPr id="9" name="Object 5"/>
            <p:cNvGraphicFramePr>
              <a:graphicFrameLocks/>
            </p:cNvGraphicFramePr>
            <p:nvPr/>
          </p:nvGraphicFramePr>
          <p:xfrm>
            <a:off x="1718" y="1382"/>
            <a:ext cx="638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040" name="Equation" r:id="rId3" imgW="355320" imgH="190440" progId="Equation.DSMT4">
                    <p:embed/>
                  </p:oleObj>
                </mc:Choice>
                <mc:Fallback>
                  <p:oleObj name="Equation" r:id="rId3" imgW="355320" imgH="190440" progId="Equation.DSMT4">
                    <p:embed/>
                    <p:pic>
                      <p:nvPicPr>
                        <p:cNvPr id="9" name="Object 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718" y="1382"/>
                          <a:ext cx="638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6"/>
            <p:cNvSpPr>
              <a:spLocks noChangeArrowheads="1"/>
            </p:cNvSpPr>
            <p:nvPr/>
          </p:nvSpPr>
          <p:spPr bwMode="black">
            <a:xfrm>
              <a:off x="1104" y="1480"/>
              <a:ext cx="65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>
                  <a:solidFill>
                    <a:schemeClr val="tx1"/>
                  </a:solidFill>
                  <a:latin typeface="+mn-ea"/>
                  <a:ea typeface="+mn-ea"/>
                </a:rPr>
                <a:t>取阈值</a:t>
              </a:r>
            </a:p>
          </p:txBody>
        </p:sp>
        <p:graphicFrame>
          <p:nvGraphicFramePr>
            <p:cNvPr id="12" name="Object 7"/>
            <p:cNvGraphicFramePr>
              <a:graphicFrameLocks/>
            </p:cNvGraphicFramePr>
            <p:nvPr/>
          </p:nvGraphicFramePr>
          <p:xfrm>
            <a:off x="3469" y="1424"/>
            <a:ext cx="465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041" name="Equation" r:id="rId5" imgW="241200" imgH="190440" progId="Equation.DSMT4">
                    <p:embed/>
                  </p:oleObj>
                </mc:Choice>
                <mc:Fallback>
                  <p:oleObj name="Equation" r:id="rId5" imgW="241200" imgH="190440" progId="Equation.DSMT4">
                    <p:embed/>
                    <p:pic>
                      <p:nvPicPr>
                        <p:cNvPr id="12" name="Object 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3469" y="1424"/>
                          <a:ext cx="465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ectangle 8"/>
            <p:cNvSpPr>
              <a:spLocks noChangeArrowheads="1"/>
            </p:cNvSpPr>
            <p:nvPr/>
          </p:nvSpPr>
          <p:spPr bwMode="black">
            <a:xfrm>
              <a:off x="2356" y="1472"/>
              <a:ext cx="119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，对每个样本</a:t>
              </a: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black">
            <a:xfrm>
              <a:off x="3934" y="1480"/>
              <a:ext cx="47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，用</a:t>
              </a:r>
            </a:p>
          </p:txBody>
        </p:sp>
      </p:grpSp>
      <p:graphicFrame>
        <p:nvGraphicFramePr>
          <p:cNvPr id="15" name="Object 10"/>
          <p:cNvGraphicFramePr>
            <a:graphicFrameLocks/>
          </p:cNvGraphicFramePr>
          <p:nvPr/>
        </p:nvGraphicFramePr>
        <p:xfrm>
          <a:off x="2935363" y="3786833"/>
          <a:ext cx="6776607" cy="786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42" name="Equation" r:id="rId7" imgW="2311200" imgH="241200" progId="Equation.DSMT4">
                  <p:embed/>
                </p:oleObj>
              </mc:Choice>
              <mc:Fallback>
                <p:oleObj name="Equation" r:id="rId7" imgW="2311200" imgH="241200" progId="Equation.DSMT4">
                  <p:embed/>
                  <p:pic>
                    <p:nvPicPr>
                      <p:cNvPr id="15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935363" y="3786833"/>
                        <a:ext cx="6776607" cy="7860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1"/>
          <p:cNvGrpSpPr>
            <a:grpSpLocks/>
          </p:cNvGrpSpPr>
          <p:nvPr/>
        </p:nvGrpSpPr>
        <p:grpSpPr bwMode="auto">
          <a:xfrm>
            <a:off x="3199113" y="3020969"/>
            <a:ext cx="5943376" cy="695325"/>
            <a:chOff x="1221" y="1904"/>
            <a:chExt cx="3496" cy="438"/>
          </a:xfrm>
        </p:grpSpPr>
        <p:sp>
          <p:nvSpPr>
            <p:cNvPr id="17" name="Rectangle 12"/>
            <p:cNvSpPr>
              <a:spLocks noChangeArrowheads="1"/>
            </p:cNvSpPr>
            <p:nvPr/>
          </p:nvSpPr>
          <p:spPr bwMode="black">
            <a:xfrm>
              <a:off x="1680" y="1953"/>
              <a:ext cx="303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>
                  <a:solidFill>
                    <a:schemeClr val="tx1"/>
                  </a:solidFill>
                  <a:latin typeface="+mn-ea"/>
                  <a:ea typeface="+mn-ea"/>
                </a:rPr>
                <a:t>表示下述集合元素个数（密度）</a:t>
              </a:r>
            </a:p>
          </p:txBody>
        </p:sp>
        <p:graphicFrame>
          <p:nvGraphicFramePr>
            <p:cNvPr id="18" name="Object 13"/>
            <p:cNvGraphicFramePr>
              <a:graphicFrameLocks/>
            </p:cNvGraphicFramePr>
            <p:nvPr/>
          </p:nvGraphicFramePr>
          <p:xfrm>
            <a:off x="1221" y="1904"/>
            <a:ext cx="477" cy="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043" name="Equation" r:id="rId9" imgW="253800" imgH="190440" progId="Equation.DSMT4">
                    <p:embed/>
                  </p:oleObj>
                </mc:Choice>
                <mc:Fallback>
                  <p:oleObj name="Equation" r:id="rId9" imgW="253800" imgH="190440" progId="Equation.DSMT4">
                    <p:embed/>
                    <p:pic>
                      <p:nvPicPr>
                        <p:cNvPr id="18" name="Object 1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221" y="1904"/>
                          <a:ext cx="477" cy="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Object 14"/>
          <p:cNvGraphicFramePr>
            <a:graphicFrameLocks/>
          </p:cNvGraphicFramePr>
          <p:nvPr/>
        </p:nvGraphicFramePr>
        <p:xfrm>
          <a:off x="3979216" y="4855804"/>
          <a:ext cx="4238237" cy="1170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44" name="Equation" r:id="rId11" imgW="1511280" imgH="368280" progId="Equation.DSMT4">
                  <p:embed/>
                </p:oleObj>
              </mc:Choice>
              <mc:Fallback>
                <p:oleObj name="Equation" r:id="rId11" imgW="1511280" imgH="368280" progId="Equation.DSMT4">
                  <p:embed/>
                  <p:pic>
                    <p:nvPicPr>
                      <p:cNvPr id="19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979216" y="4855804"/>
                        <a:ext cx="4238237" cy="11709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5"/>
          <p:cNvSpPr>
            <a:spLocks noChangeArrowheads="1"/>
          </p:cNvSpPr>
          <p:nvPr/>
        </p:nvSpPr>
        <p:spPr bwMode="black">
          <a:xfrm>
            <a:off x="3087763" y="4957716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例如</a:t>
            </a:r>
          </a:p>
        </p:txBody>
      </p:sp>
    </p:spTree>
    <p:extLst>
      <p:ext uri="{BB962C8B-B14F-4D97-AF65-F5344CB8AC3E}">
        <p14:creationId xmlns:p14="http://schemas.microsoft.com/office/powerpoint/2010/main" val="27847987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71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动态聚类</a:t>
            </a:r>
          </a:p>
        </p:txBody>
      </p:sp>
      <p:grpSp>
        <p:nvGrpSpPr>
          <p:cNvPr id="23" name="Group 17"/>
          <p:cNvGrpSpPr>
            <a:grpSpLocks/>
          </p:cNvGrpSpPr>
          <p:nvPr/>
        </p:nvGrpSpPr>
        <p:grpSpPr bwMode="auto">
          <a:xfrm>
            <a:off x="2514600" y="1219201"/>
            <a:ext cx="6934200" cy="5033963"/>
            <a:chOff x="816" y="432"/>
            <a:chExt cx="4704" cy="3520"/>
          </a:xfrm>
        </p:grpSpPr>
        <p:grpSp>
          <p:nvGrpSpPr>
            <p:cNvPr id="24" name="Group 2"/>
            <p:cNvGrpSpPr>
              <a:grpSpLocks/>
            </p:cNvGrpSpPr>
            <p:nvPr/>
          </p:nvGrpSpPr>
          <p:grpSpPr bwMode="auto">
            <a:xfrm>
              <a:off x="816" y="432"/>
              <a:ext cx="4704" cy="3517"/>
              <a:chOff x="816" y="624"/>
              <a:chExt cx="4704" cy="3517"/>
            </a:xfrm>
          </p:grpSpPr>
          <p:pic>
            <p:nvPicPr>
              <p:cNvPr id="33" name="Picture 3"/>
              <p:cNvPicPr preferRelativeResize="0"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black">
              <a:xfrm>
                <a:off x="816" y="624"/>
                <a:ext cx="4704" cy="3517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</p:pic>
          <p:sp>
            <p:nvSpPr>
              <p:cNvPr id="34" name="Oval 4"/>
              <p:cNvSpPr>
                <a:spLocks noChangeArrowheads="1"/>
              </p:cNvSpPr>
              <p:nvPr/>
            </p:nvSpPr>
            <p:spPr bwMode="black">
              <a:xfrm>
                <a:off x="2112" y="1776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Oval 5"/>
              <p:cNvSpPr>
                <a:spLocks noChangeArrowheads="1"/>
              </p:cNvSpPr>
              <p:nvPr/>
            </p:nvSpPr>
            <p:spPr bwMode="black">
              <a:xfrm>
                <a:off x="4464" y="1968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Oval 6"/>
              <p:cNvSpPr>
                <a:spLocks noChangeArrowheads="1"/>
              </p:cNvSpPr>
              <p:nvPr/>
            </p:nvSpPr>
            <p:spPr bwMode="black">
              <a:xfrm>
                <a:off x="2880" y="2688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Oval 7"/>
              <p:cNvSpPr>
                <a:spLocks noChangeArrowheads="1"/>
              </p:cNvSpPr>
              <p:nvPr/>
            </p:nvSpPr>
            <p:spPr bwMode="black">
              <a:xfrm>
                <a:off x="2880" y="1056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Oval 8"/>
              <p:cNvSpPr>
                <a:spLocks noChangeArrowheads="1"/>
              </p:cNvSpPr>
              <p:nvPr/>
            </p:nvSpPr>
            <p:spPr bwMode="black">
              <a:xfrm>
                <a:off x="2112" y="3408"/>
                <a:ext cx="192" cy="192"/>
              </a:xfrm>
              <a:prstGeom prst="ellips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Text Box 9"/>
            <p:cNvSpPr txBox="1">
              <a:spLocks noChangeArrowheads="1"/>
            </p:cNvSpPr>
            <p:nvPr/>
          </p:nvSpPr>
          <p:spPr bwMode="black">
            <a:xfrm>
              <a:off x="4752" y="1680"/>
              <a:ext cx="240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black">
            <a:xfrm flipH="1">
              <a:off x="4656" y="1824"/>
              <a:ext cx="96" cy="4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Text Box 11"/>
            <p:cNvSpPr txBox="1">
              <a:spLocks noChangeArrowheads="1"/>
            </p:cNvSpPr>
            <p:nvPr/>
          </p:nvSpPr>
          <p:spPr bwMode="black">
            <a:xfrm>
              <a:off x="3120" y="816"/>
              <a:ext cx="240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8" name="Text Box 12"/>
            <p:cNvSpPr txBox="1">
              <a:spLocks noChangeArrowheads="1"/>
            </p:cNvSpPr>
            <p:nvPr/>
          </p:nvSpPr>
          <p:spPr bwMode="black">
            <a:xfrm>
              <a:off x="1824" y="1632"/>
              <a:ext cx="33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13</a:t>
              </a:r>
            </a:p>
          </p:txBody>
        </p:sp>
        <p:sp>
          <p:nvSpPr>
            <p:cNvPr id="29" name="Text Box 13"/>
            <p:cNvSpPr txBox="1">
              <a:spLocks noChangeArrowheads="1"/>
            </p:cNvSpPr>
            <p:nvPr/>
          </p:nvSpPr>
          <p:spPr bwMode="black">
            <a:xfrm>
              <a:off x="2976" y="2688"/>
              <a:ext cx="33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18</a:t>
              </a:r>
            </a:p>
          </p:txBody>
        </p:sp>
        <p:sp>
          <p:nvSpPr>
            <p:cNvPr id="30" name="Text Box 14"/>
            <p:cNvSpPr txBox="1">
              <a:spLocks noChangeArrowheads="1"/>
            </p:cNvSpPr>
            <p:nvPr/>
          </p:nvSpPr>
          <p:spPr bwMode="black">
            <a:xfrm>
              <a:off x="2352" y="3216"/>
              <a:ext cx="33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21</a:t>
              </a:r>
            </a:p>
          </p:txBody>
        </p:sp>
        <p:sp>
          <p:nvSpPr>
            <p:cNvPr id="31" name="Text Box 15"/>
            <p:cNvSpPr txBox="1">
              <a:spLocks noChangeArrowheads="1"/>
            </p:cNvSpPr>
            <p:nvPr/>
          </p:nvSpPr>
          <p:spPr bwMode="black">
            <a:xfrm>
              <a:off x="2784" y="3696"/>
              <a:ext cx="1200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1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质量指标 </a:t>
              </a:r>
              <a:r>
                <a:rPr lang="en-US" altLang="zh-CN" sz="1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2" name="Text Box 16"/>
            <p:cNvSpPr txBox="1">
              <a:spLocks noChangeArrowheads="1"/>
            </p:cNvSpPr>
            <p:nvPr/>
          </p:nvSpPr>
          <p:spPr bwMode="black">
            <a:xfrm rot="16200000">
              <a:off x="750" y="1843"/>
              <a:ext cx="96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1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质量指标 </a:t>
              </a:r>
              <a:r>
                <a:rPr lang="en-US" altLang="zh-CN" sz="1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025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按批修改方法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72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动态聚类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black">
          <a:xfrm>
            <a:off x="2596040" y="1665060"/>
            <a:ext cx="41857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取密度最大的点为第一中心点</a:t>
            </a:r>
          </a:p>
        </p:txBody>
      </p:sp>
      <p:graphicFrame>
        <p:nvGraphicFramePr>
          <p:cNvPr id="6" name="Object 3"/>
          <p:cNvGraphicFramePr>
            <a:graphicFrameLocks/>
          </p:cNvGraphicFramePr>
          <p:nvPr/>
        </p:nvGraphicFramePr>
        <p:xfrm>
          <a:off x="3395096" y="2142199"/>
          <a:ext cx="4421687" cy="701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064" name="Equation" r:id="rId3" imgW="1384200" imgH="215640" progId="Equation.DSMT4">
                  <p:embed/>
                </p:oleObj>
              </mc:Choice>
              <mc:Fallback>
                <p:oleObj name="Equation" r:id="rId3" imgW="1384200" imgH="215640" progId="Equation.DSMT4">
                  <p:embed/>
                  <p:pic>
                    <p:nvPicPr>
                      <p:cNvPr id="6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395096" y="2142199"/>
                        <a:ext cx="4421687" cy="7017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2519839" y="2858858"/>
            <a:ext cx="6197480" cy="581025"/>
            <a:chOff x="1008" y="1208"/>
            <a:chExt cx="3629" cy="366"/>
          </a:xfrm>
        </p:grpSpPr>
        <p:graphicFrame>
          <p:nvGraphicFramePr>
            <p:cNvPr id="9" name="Object 5"/>
            <p:cNvGraphicFramePr>
              <a:graphicFrameLocks/>
            </p:cNvGraphicFramePr>
            <p:nvPr/>
          </p:nvGraphicFramePr>
          <p:xfrm>
            <a:off x="1622" y="1208"/>
            <a:ext cx="1126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065" name="Equation" r:id="rId5" imgW="672840" imgH="190440" progId="Equation.DSMT4">
                    <p:embed/>
                  </p:oleObj>
                </mc:Choice>
                <mc:Fallback>
                  <p:oleObj name="Equation" r:id="rId5" imgW="672840" imgH="190440" progId="Equation.DSMT4">
                    <p:embed/>
                    <p:pic>
                      <p:nvPicPr>
                        <p:cNvPr id="9" name="Object 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622" y="1208"/>
                          <a:ext cx="1126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6"/>
            <p:cNvSpPr>
              <a:spLocks noChangeArrowheads="1"/>
            </p:cNvSpPr>
            <p:nvPr/>
          </p:nvSpPr>
          <p:spPr bwMode="black">
            <a:xfrm>
              <a:off x="1008" y="1264"/>
              <a:ext cx="64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>
                  <a:solidFill>
                    <a:schemeClr val="tx1"/>
                  </a:solidFill>
                  <a:latin typeface="+mn-ea"/>
                  <a:ea typeface="+mn-ea"/>
                </a:rPr>
                <a:t>取阈值</a:t>
              </a: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black">
            <a:xfrm>
              <a:off x="2727" y="1248"/>
              <a:ext cx="19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，考虑密度第二大的点</a:t>
              </a:r>
            </a:p>
          </p:txBody>
        </p:sp>
      </p:grpSp>
      <p:graphicFrame>
        <p:nvGraphicFramePr>
          <p:cNvPr id="13" name="Object 8"/>
          <p:cNvGraphicFramePr>
            <a:graphicFrameLocks/>
          </p:cNvGraphicFramePr>
          <p:nvPr/>
        </p:nvGraphicFramePr>
        <p:xfrm>
          <a:off x="4868450" y="3435089"/>
          <a:ext cx="1719063" cy="738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066" name="Equation" r:id="rId7" imgW="495000" imgH="190440" progId="Equation.DSMT4">
                  <p:embed/>
                </p:oleObj>
              </mc:Choice>
              <mc:Fallback>
                <p:oleObj name="Equation" r:id="rId7" imgW="495000" imgH="190440" progId="Equation.DSMT4">
                  <p:embed/>
                  <p:pic>
                    <p:nvPicPr>
                      <p:cNvPr id="13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868450" y="3435089"/>
                        <a:ext cx="1719063" cy="7380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9"/>
          <p:cNvSpPr>
            <a:spLocks noChangeArrowheads="1"/>
          </p:cNvSpPr>
          <p:nvPr/>
        </p:nvSpPr>
        <p:spPr bwMode="black">
          <a:xfrm>
            <a:off x="2923065" y="440984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由于</a:t>
            </a:r>
          </a:p>
        </p:txBody>
      </p:sp>
      <p:graphicFrame>
        <p:nvGraphicFramePr>
          <p:cNvPr id="15" name="Object 10"/>
          <p:cNvGraphicFramePr>
            <a:graphicFrameLocks/>
          </p:cNvGraphicFramePr>
          <p:nvPr/>
        </p:nvGraphicFramePr>
        <p:xfrm>
          <a:off x="3660653" y="4249498"/>
          <a:ext cx="3418880" cy="737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067" name="Equation" r:id="rId9" imgW="977760" imgH="215640" progId="Equation.DSMT4">
                  <p:embed/>
                </p:oleObj>
              </mc:Choice>
              <mc:Fallback>
                <p:oleObj name="Equation" r:id="rId9" imgW="977760" imgH="215640" progId="Equation.DSMT4">
                  <p:embed/>
                  <p:pic>
                    <p:nvPicPr>
                      <p:cNvPr id="15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660653" y="4249498"/>
                        <a:ext cx="3418880" cy="7376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1"/>
          <p:cNvSpPr>
            <a:spLocks noChangeArrowheads="1"/>
          </p:cNvSpPr>
          <p:nvPr/>
        </p:nvSpPr>
        <p:spPr bwMode="black">
          <a:xfrm>
            <a:off x="7002939" y="4409848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，取为第二中心点</a:t>
            </a: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black">
          <a:xfrm>
            <a:off x="2672239" y="5703660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反之不用该点为中心点</a:t>
            </a:r>
          </a:p>
        </p:txBody>
      </p:sp>
      <p:graphicFrame>
        <p:nvGraphicFramePr>
          <p:cNvPr id="18" name="Object 13"/>
          <p:cNvGraphicFramePr>
            <a:graphicFrameLocks/>
          </p:cNvGraphicFramePr>
          <p:nvPr/>
        </p:nvGraphicFramePr>
        <p:xfrm>
          <a:off x="4688920" y="4916831"/>
          <a:ext cx="2637977" cy="824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068" name="Equation" r:id="rId11" imgW="609480" imgH="190440" progId="Equation.DSMT4">
                  <p:embed/>
                </p:oleObj>
              </mc:Choice>
              <mc:Fallback>
                <p:oleObj name="Equation" r:id="rId11" imgW="609480" imgH="190440" progId="Equation.DSMT4">
                  <p:embed/>
                  <p:pic>
                    <p:nvPicPr>
                      <p:cNvPr id="18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688920" y="4916831"/>
                        <a:ext cx="2637977" cy="8244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8162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按批修改方法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73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动态聚类</a:t>
            </a:r>
          </a:p>
        </p:txBody>
      </p:sp>
      <p:graphicFrame>
        <p:nvGraphicFramePr>
          <p:cNvPr id="5" name="Object 2"/>
          <p:cNvGraphicFramePr>
            <a:graphicFrameLocks/>
          </p:cNvGraphicFramePr>
          <p:nvPr/>
        </p:nvGraphicFramePr>
        <p:xfrm>
          <a:off x="5224605" y="1462089"/>
          <a:ext cx="2279530" cy="73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398" name="Equation" r:id="rId3" imgW="545760" imgH="190440" progId="Equation.DSMT4">
                  <p:embed/>
                </p:oleObj>
              </mc:Choice>
              <mc:Fallback>
                <p:oleObj name="Equation" r:id="rId3" imgW="545760" imgH="190440" progId="Equation.DSMT4">
                  <p:embed/>
                  <p:pic>
                    <p:nvPicPr>
                      <p:cNvPr id="5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224605" y="1462089"/>
                        <a:ext cx="2279530" cy="7398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black">
          <a:xfrm>
            <a:off x="2362201" y="1656567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考虑密度第三大的点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black">
          <a:xfrm>
            <a:off x="2541589" y="2343955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由于</a:t>
            </a:r>
          </a:p>
        </p:txBody>
      </p:sp>
      <p:graphicFrame>
        <p:nvGraphicFramePr>
          <p:cNvPr id="9" name="Object 5"/>
          <p:cNvGraphicFramePr>
            <a:graphicFrameLocks/>
          </p:cNvGraphicFramePr>
          <p:nvPr/>
        </p:nvGraphicFramePr>
        <p:xfrm>
          <a:off x="3200401" y="2147889"/>
          <a:ext cx="3459271" cy="754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399" name="Equation" r:id="rId5" imgW="1028520" imgH="215640" progId="Equation.DSMT4">
                  <p:embed/>
                </p:oleObj>
              </mc:Choice>
              <mc:Fallback>
                <p:oleObj name="Equation" r:id="rId5" imgW="1028520" imgH="215640" progId="Equation.DSMT4">
                  <p:embed/>
                  <p:pic>
                    <p:nvPicPr>
                      <p:cNvPr id="9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200401" y="2147889"/>
                        <a:ext cx="3459271" cy="7545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/>
          <p:cNvGraphicFramePr>
            <a:graphicFrameLocks/>
          </p:cNvGraphicFramePr>
          <p:nvPr/>
        </p:nvGraphicFramePr>
        <p:xfrm>
          <a:off x="3200401" y="2833688"/>
          <a:ext cx="3359062" cy="852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400" name="Equation" r:id="rId7" imgW="1054080" imgH="215640" progId="Equation.DSMT4">
                  <p:embed/>
                </p:oleObj>
              </mc:Choice>
              <mc:Fallback>
                <p:oleObj name="Equation" r:id="rId7" imgW="1054080" imgH="215640" progId="Equation.DSMT4">
                  <p:embed/>
                  <p:pic>
                    <p:nvPicPr>
                      <p:cNvPr id="11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200401" y="2833688"/>
                        <a:ext cx="3359062" cy="8529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7"/>
          <p:cNvGrpSpPr>
            <a:grpSpLocks/>
          </p:cNvGrpSpPr>
          <p:nvPr/>
        </p:nvGrpSpPr>
        <p:grpSpPr bwMode="auto">
          <a:xfrm>
            <a:off x="2493103" y="3731554"/>
            <a:ext cx="4531132" cy="715963"/>
            <a:chOff x="816" y="1739"/>
            <a:chExt cx="2653" cy="451"/>
          </a:xfrm>
        </p:grpSpPr>
        <p:sp>
          <p:nvSpPr>
            <p:cNvPr id="13" name="Rectangle 8"/>
            <p:cNvSpPr>
              <a:spLocks noChangeArrowheads="1"/>
            </p:cNvSpPr>
            <p:nvPr/>
          </p:nvSpPr>
          <p:spPr bwMode="black">
            <a:xfrm>
              <a:off x="816" y="1857"/>
              <a:ext cx="13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>
                  <a:solidFill>
                    <a:schemeClr val="tx1"/>
                  </a:solidFill>
                  <a:latin typeface="+mn-ea"/>
                  <a:ea typeface="+mn-ea"/>
                </a:rPr>
                <a:t>取为第三中心点</a:t>
              </a:r>
            </a:p>
          </p:txBody>
        </p:sp>
        <p:graphicFrame>
          <p:nvGraphicFramePr>
            <p:cNvPr id="14" name="Object 9"/>
            <p:cNvGraphicFramePr>
              <a:graphicFrameLocks/>
            </p:cNvGraphicFramePr>
            <p:nvPr/>
          </p:nvGraphicFramePr>
          <p:xfrm>
            <a:off x="2186" y="1739"/>
            <a:ext cx="1283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401" name="Equation" r:id="rId9" imgW="647640" imgH="190440" progId="Equation.DSMT4">
                    <p:embed/>
                  </p:oleObj>
                </mc:Choice>
                <mc:Fallback>
                  <p:oleObj name="Equation" r:id="rId9" imgW="647640" imgH="190440" progId="Equation.DSMT4">
                    <p:embed/>
                    <p:pic>
                      <p:nvPicPr>
                        <p:cNvPr id="14" name="Object 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2186" y="1739"/>
                          <a:ext cx="1283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" name="Object 10"/>
          <p:cNvGraphicFramePr>
            <a:graphicFrameLocks/>
          </p:cNvGraphicFramePr>
          <p:nvPr/>
        </p:nvGraphicFramePr>
        <p:xfrm>
          <a:off x="5638801" y="4523591"/>
          <a:ext cx="574675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402" name="Equation" r:id="rId11" imgW="0" imgH="85725" progId="Equation.DSMT4">
                  <p:embed/>
                </p:oleObj>
              </mc:Choice>
              <mc:Fallback>
                <p:oleObj name="Equation" r:id="rId11" imgW="0" imgH="85725" progId="Equation.DSMT4">
                  <p:embed/>
                  <p:pic>
                    <p:nvPicPr>
                      <p:cNvPr id="15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638801" y="4523591"/>
                        <a:ext cx="574675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1"/>
          <p:cNvGraphicFramePr>
            <a:graphicFrameLocks/>
          </p:cNvGraphicFramePr>
          <p:nvPr/>
        </p:nvGraphicFramePr>
        <p:xfrm>
          <a:off x="5394913" y="4857403"/>
          <a:ext cx="2145713" cy="761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403" name="Equation" r:id="rId13" imgW="609480" imgH="190440" progId="Equation.DSMT4">
                  <p:embed/>
                </p:oleObj>
              </mc:Choice>
              <mc:Fallback>
                <p:oleObj name="Equation" r:id="rId13" imgW="609480" imgH="190440" progId="Equation.DSMT4">
                  <p:embed/>
                  <p:pic>
                    <p:nvPicPr>
                      <p:cNvPr id="16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394913" y="4857403"/>
                        <a:ext cx="2145713" cy="7612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/>
          </p:cNvGraphicFramePr>
          <p:nvPr/>
        </p:nvGraphicFramePr>
        <p:xfrm>
          <a:off x="3177565" y="4937258"/>
          <a:ext cx="1996098" cy="63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404" name="Equation" r:id="rId15" imgW="634680" imgH="190440" progId="Equation.DSMT4">
                  <p:embed/>
                </p:oleObj>
              </mc:Choice>
              <mc:Fallback>
                <p:oleObj name="Equation" r:id="rId15" imgW="634680" imgH="190440" progId="Equation.DSMT4">
                  <p:embed/>
                  <p:pic>
                    <p:nvPicPr>
                      <p:cNvPr id="17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177565" y="4937258"/>
                        <a:ext cx="1996098" cy="63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3"/>
          <p:cNvSpPr>
            <a:spLocks noChangeArrowheads="1"/>
          </p:cNvSpPr>
          <p:nvPr/>
        </p:nvSpPr>
        <p:spPr bwMode="black">
          <a:xfrm>
            <a:off x="2479953" y="4447517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最终得到</a:t>
            </a:r>
          </a:p>
        </p:txBody>
      </p:sp>
      <p:graphicFrame>
        <p:nvGraphicFramePr>
          <p:cNvPr id="19" name="Object 14"/>
          <p:cNvGraphicFramePr>
            <a:graphicFrameLocks/>
          </p:cNvGraphicFramePr>
          <p:nvPr/>
        </p:nvGraphicFramePr>
        <p:xfrm>
          <a:off x="7637464" y="4832351"/>
          <a:ext cx="2128663" cy="794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405" name="Equation" r:id="rId17" imgW="647640" imgH="190440" progId="Equation.DSMT4">
                  <p:embed/>
                </p:oleObj>
              </mc:Choice>
              <mc:Fallback>
                <p:oleObj name="Equation" r:id="rId17" imgW="647640" imgH="190440" progId="Equation.DSMT4">
                  <p:embed/>
                  <p:pic>
                    <p:nvPicPr>
                      <p:cNvPr id="19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7637464" y="4832351"/>
                        <a:ext cx="2128663" cy="794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5"/>
          <p:cNvGraphicFramePr>
            <a:graphicFrameLocks/>
          </p:cNvGraphicFramePr>
          <p:nvPr/>
        </p:nvGraphicFramePr>
        <p:xfrm>
          <a:off x="3197939" y="5516063"/>
          <a:ext cx="1905330" cy="611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406" name="Equation" r:id="rId19" imgW="609480" imgH="190440" progId="Equation.DSMT4">
                  <p:embed/>
                </p:oleObj>
              </mc:Choice>
              <mc:Fallback>
                <p:oleObj name="Equation" r:id="rId19" imgW="609480" imgH="190440" progId="Equation.DSMT4">
                  <p:embed/>
                  <p:pic>
                    <p:nvPicPr>
                      <p:cNvPr id="2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197939" y="5516063"/>
                        <a:ext cx="1905330" cy="611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6"/>
          <p:cNvGraphicFramePr>
            <a:graphicFrameLocks/>
          </p:cNvGraphicFramePr>
          <p:nvPr/>
        </p:nvGraphicFramePr>
        <p:xfrm>
          <a:off x="5343526" y="5405439"/>
          <a:ext cx="2160610" cy="65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407" name="Equation" r:id="rId21" imgW="660240" imgH="190440" progId="Equation.DSMT4">
                  <p:embed/>
                </p:oleObj>
              </mc:Choice>
              <mc:Fallback>
                <p:oleObj name="Equation" r:id="rId21" imgW="660240" imgH="190440" progId="Equation.DSMT4">
                  <p:embed/>
                  <p:pic>
                    <p:nvPicPr>
                      <p:cNvPr id="21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343526" y="5405439"/>
                        <a:ext cx="2160610" cy="6571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91512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按批修改方法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74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动态聚类</a:t>
            </a: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black">
          <a:xfrm>
            <a:off x="2437356" y="1838688"/>
            <a:ext cx="46746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）初始分类（最近中心点原则）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black">
          <a:xfrm>
            <a:off x="2864286" y="2561000"/>
            <a:ext cx="68016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距某个中心点最近的点划归该中心点对应的类</a:t>
            </a:r>
          </a:p>
        </p:txBody>
      </p:sp>
      <p:graphicFrame>
        <p:nvGraphicFramePr>
          <p:cNvPr id="25" name="Object 4"/>
          <p:cNvGraphicFramePr>
            <a:graphicFrameLocks/>
          </p:cNvGraphicFramePr>
          <p:nvPr/>
        </p:nvGraphicFramePr>
        <p:xfrm>
          <a:off x="3908167" y="3933860"/>
          <a:ext cx="4875038" cy="641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12" name="Equation" r:id="rId3" imgW="1536480" imgH="215640" progId="Equation.DSMT4">
                  <p:embed/>
                </p:oleObj>
              </mc:Choice>
              <mc:Fallback>
                <p:oleObj name="Equation" r:id="rId3" imgW="1536480" imgH="215640" progId="Equation.DSMT4">
                  <p:embed/>
                  <p:pic>
                    <p:nvPicPr>
                      <p:cNvPr id="25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908167" y="3933860"/>
                        <a:ext cx="4875038" cy="6414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5"/>
          <p:cNvGrpSpPr>
            <a:grpSpLocks/>
          </p:cNvGrpSpPr>
          <p:nvPr/>
        </p:nvGrpSpPr>
        <p:grpSpPr bwMode="auto">
          <a:xfrm>
            <a:off x="2848629" y="3314258"/>
            <a:ext cx="2828381" cy="603249"/>
            <a:chOff x="1152" y="1926"/>
            <a:chExt cx="1717" cy="380"/>
          </a:xfrm>
        </p:grpSpPr>
        <p:sp>
          <p:nvSpPr>
            <p:cNvPr id="27" name="Rectangle 6"/>
            <p:cNvSpPr>
              <a:spLocks noChangeArrowheads="1"/>
            </p:cNvSpPr>
            <p:nvPr/>
          </p:nvSpPr>
          <p:spPr bwMode="black">
            <a:xfrm>
              <a:off x="1152" y="1971"/>
              <a:ext cx="123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>
                  <a:solidFill>
                    <a:schemeClr val="tx1"/>
                  </a:solidFill>
                  <a:latin typeface="+mn-ea"/>
                  <a:ea typeface="+mn-ea"/>
                </a:rPr>
                <a:t>如果对任意的</a:t>
              </a:r>
            </a:p>
          </p:txBody>
        </p:sp>
        <p:graphicFrame>
          <p:nvGraphicFramePr>
            <p:cNvPr id="28" name="Object 7"/>
            <p:cNvGraphicFramePr>
              <a:graphicFrameLocks/>
            </p:cNvGraphicFramePr>
            <p:nvPr/>
          </p:nvGraphicFramePr>
          <p:xfrm>
            <a:off x="2354" y="1926"/>
            <a:ext cx="515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13" name="Equation" r:id="rId5" imgW="279360" imgH="177480" progId="Equation.DSMT4">
                    <p:embed/>
                  </p:oleObj>
                </mc:Choice>
                <mc:Fallback>
                  <p:oleObj name="Equation" r:id="rId5" imgW="279360" imgH="177480" progId="Equation.DSMT4">
                    <p:embed/>
                    <p:pic>
                      <p:nvPicPr>
                        <p:cNvPr id="28" name="Object 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2354" y="1926"/>
                          <a:ext cx="515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8"/>
          <p:cNvGrpSpPr>
            <a:grpSpLocks/>
          </p:cNvGrpSpPr>
          <p:nvPr/>
        </p:nvGrpSpPr>
        <p:grpSpPr bwMode="auto">
          <a:xfrm>
            <a:off x="2848629" y="4519351"/>
            <a:ext cx="3315863" cy="725488"/>
            <a:chOff x="1296" y="3199"/>
            <a:chExt cx="2013" cy="457"/>
          </a:xfrm>
        </p:grpSpPr>
        <p:sp>
          <p:nvSpPr>
            <p:cNvPr id="30" name="Rectangle 9"/>
            <p:cNvSpPr>
              <a:spLocks noChangeArrowheads="1"/>
            </p:cNvSpPr>
            <p:nvPr/>
          </p:nvSpPr>
          <p:spPr bwMode="black">
            <a:xfrm>
              <a:off x="2121" y="3278"/>
              <a:ext cx="67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划归第</a:t>
              </a: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black">
            <a:xfrm>
              <a:off x="3010" y="3278"/>
              <a:ext cx="29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类</a:t>
              </a:r>
            </a:p>
          </p:txBody>
        </p:sp>
        <p:sp>
          <p:nvSpPr>
            <p:cNvPr id="32" name="Rectangle 11"/>
            <p:cNvSpPr>
              <a:spLocks noChangeArrowheads="1"/>
            </p:cNvSpPr>
            <p:nvPr/>
          </p:nvSpPr>
          <p:spPr bwMode="black">
            <a:xfrm>
              <a:off x="1296" y="3278"/>
              <a:ext cx="29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将</a:t>
              </a:r>
            </a:p>
          </p:txBody>
        </p:sp>
        <p:graphicFrame>
          <p:nvGraphicFramePr>
            <p:cNvPr id="33" name="Object 12"/>
            <p:cNvGraphicFramePr>
              <a:graphicFrameLocks/>
            </p:cNvGraphicFramePr>
            <p:nvPr/>
          </p:nvGraphicFramePr>
          <p:xfrm>
            <a:off x="1552" y="3199"/>
            <a:ext cx="480" cy="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14" name="Equation" r:id="rId7" imgW="241200" imgH="190440" progId="Equation.DSMT4">
                    <p:embed/>
                  </p:oleObj>
                </mc:Choice>
                <mc:Fallback>
                  <p:oleObj name="Equation" r:id="rId7" imgW="241200" imgH="190440" progId="Equation.DSMT4">
                    <p:embed/>
                    <p:pic>
                      <p:nvPicPr>
                        <p:cNvPr id="33" name="Object 1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552" y="3199"/>
                          <a:ext cx="480" cy="4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13"/>
            <p:cNvGraphicFramePr>
              <a:graphicFrameLocks/>
            </p:cNvGraphicFramePr>
            <p:nvPr/>
          </p:nvGraphicFramePr>
          <p:xfrm>
            <a:off x="2987" y="3287"/>
            <a:ext cx="152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15" name="Equation" r:id="rId9" imgW="0" imgH="66511" progId="Equation.DSMT4">
                    <p:embed/>
                  </p:oleObj>
                </mc:Choice>
                <mc:Fallback>
                  <p:oleObj name="Equation" r:id="rId9" imgW="0" imgH="66511" progId="Equation.DSMT4">
                    <p:embed/>
                    <p:pic>
                      <p:nvPicPr>
                        <p:cNvPr id="34" name="Object 1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2987" y="3287"/>
                          <a:ext cx="152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" name="Object 7"/>
          <p:cNvGraphicFramePr>
            <a:graphicFrameLocks/>
          </p:cNvGraphicFramePr>
          <p:nvPr/>
        </p:nvGraphicFramePr>
        <p:xfrm>
          <a:off x="5345268" y="4591629"/>
          <a:ext cx="2698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16" name="Equation" r:id="rId11" imgW="88560" imgH="152280" progId="Equation.DSMT4">
                  <p:embed/>
                </p:oleObj>
              </mc:Choice>
              <mc:Fallback>
                <p:oleObj name="Equation" r:id="rId11" imgW="88560" imgH="152280" progId="Equation.DSMT4">
                  <p:embed/>
                  <p:pic>
                    <p:nvPicPr>
                      <p:cNvPr id="35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345268" y="4591629"/>
                        <a:ext cx="2698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26402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按批修改方法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75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动态聚类</a:t>
            </a: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black">
          <a:xfrm>
            <a:off x="2512513" y="1695017"/>
            <a:ext cx="40591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）修改分类（修改中心点）</a:t>
            </a: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black">
          <a:xfrm>
            <a:off x="3731712" y="2230505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用每类的重心替换中心点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black">
          <a:xfrm>
            <a:off x="3122113" y="2778519"/>
            <a:ext cx="3877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重心：每类样本的均值向量</a:t>
            </a:r>
          </a:p>
        </p:txBody>
      </p:sp>
      <p:sp>
        <p:nvSpPr>
          <p:cNvPr id="36" name="Rectangle 5"/>
          <p:cNvSpPr>
            <a:spLocks noChangeArrowheads="1"/>
          </p:cNvSpPr>
          <p:nvPr/>
        </p:nvSpPr>
        <p:spPr bwMode="black">
          <a:xfrm>
            <a:off x="3122113" y="3327577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例如，若某类样本为</a:t>
            </a:r>
          </a:p>
        </p:txBody>
      </p:sp>
      <p:graphicFrame>
        <p:nvGraphicFramePr>
          <p:cNvPr id="37" name="Object 6"/>
          <p:cNvGraphicFramePr>
            <a:graphicFrameLocks/>
          </p:cNvGraphicFramePr>
          <p:nvPr/>
        </p:nvGraphicFramePr>
        <p:xfrm>
          <a:off x="4200863" y="3826581"/>
          <a:ext cx="3790275" cy="639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50" name="Equation" r:id="rId3" imgW="1218960" imgH="190440" progId="Equation.DSMT4">
                  <p:embed/>
                </p:oleObj>
              </mc:Choice>
              <mc:Fallback>
                <p:oleObj name="Equation" r:id="rId3" imgW="1218960" imgH="190440" progId="Equation.DSMT4">
                  <p:embed/>
                  <p:pic>
                    <p:nvPicPr>
                      <p:cNvPr id="37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200863" y="3826581"/>
                        <a:ext cx="3790275" cy="6390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7"/>
          <p:cNvSpPr>
            <a:spLocks noChangeArrowheads="1"/>
          </p:cNvSpPr>
          <p:nvPr/>
        </p:nvSpPr>
        <p:spPr bwMode="black">
          <a:xfrm>
            <a:off x="3183667" y="4480081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其重心为</a:t>
            </a:r>
          </a:p>
        </p:txBody>
      </p:sp>
      <p:graphicFrame>
        <p:nvGraphicFramePr>
          <p:cNvPr id="39" name="Object 8"/>
          <p:cNvGraphicFramePr>
            <a:graphicFrameLocks/>
          </p:cNvGraphicFramePr>
          <p:nvPr/>
        </p:nvGraphicFramePr>
        <p:xfrm>
          <a:off x="4098926" y="4929189"/>
          <a:ext cx="4139026" cy="935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51" name="Equation" r:id="rId5" imgW="1498320" imgH="342720" progId="Equation.DSMT4">
                  <p:embed/>
                </p:oleObj>
              </mc:Choice>
              <mc:Fallback>
                <p:oleObj name="Equation" r:id="rId5" imgW="1498320" imgH="342720" progId="Equation.DSMT4">
                  <p:embed/>
                  <p:pic>
                    <p:nvPicPr>
                      <p:cNvPr id="39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098926" y="4929189"/>
                        <a:ext cx="4139026" cy="9357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27729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按批修改方法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76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动态聚类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black">
          <a:xfrm>
            <a:off x="2700403" y="1695017"/>
            <a:ext cx="27241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4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）停止准则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black">
          <a:xfrm>
            <a:off x="3149667" y="2533217"/>
            <a:ext cx="64087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如果当前的中心点和对应的重心点都很接近，停止分类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black">
          <a:xfrm>
            <a:off x="2891632" y="3951115"/>
            <a:ext cx="640873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 dirty="0">
                <a:solidFill>
                  <a:srgbClr val="FF0000"/>
                </a:solidFill>
                <a:latin typeface="+mn-ea"/>
                <a:ea typeface="+mn-ea"/>
              </a:rPr>
              <a:t>    </a:t>
            </a:r>
            <a:r>
              <a:rPr kumimoji="1" lang="zh-CN" altLang="en-US" b="0" dirty="0">
                <a:solidFill>
                  <a:srgbClr val="FF0000"/>
                </a:solidFill>
                <a:latin typeface="+mn-ea"/>
                <a:ea typeface="+mn-ea"/>
              </a:rPr>
              <a:t>可以证明，该迭代算法是收敛的。这就是说，只要迭代次数足够多，上述中心点和重心点可以任意接近</a:t>
            </a:r>
          </a:p>
        </p:txBody>
      </p:sp>
    </p:spTree>
    <p:extLst>
      <p:ext uri="{BB962C8B-B14F-4D97-AF65-F5344CB8AC3E}">
        <p14:creationId xmlns:p14="http://schemas.microsoft.com/office/powerpoint/2010/main" val="29973034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说明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77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动态聚类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black">
          <a:xfrm>
            <a:off x="2057400" y="3429001"/>
            <a:ext cx="809783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）聚类分析是实践性很强的问题，所介绍的基本</a:t>
            </a:r>
            <a:endParaRPr kumimoji="1" lang="en-US" altLang="zh-CN" sz="24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    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方法有很多变形和发展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black">
          <a:xfrm>
            <a:off x="2057401" y="1905001"/>
            <a:ext cx="81264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）动态聚类方法的结果一般和初始中心点有关，</a:t>
            </a:r>
            <a:endParaRPr kumimoji="1" lang="en-US" altLang="zh-CN" sz="24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    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选择初始中心点很重要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black">
          <a:xfrm>
            <a:off x="2057401" y="4800601"/>
            <a:ext cx="80740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）同系统聚类法对应的还有一大类逐渐分解的分</a:t>
            </a:r>
            <a:endParaRPr kumimoji="1" lang="en-US" altLang="zh-CN" sz="24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    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类方法</a:t>
            </a:r>
          </a:p>
        </p:txBody>
      </p:sp>
    </p:spTree>
    <p:extLst>
      <p:ext uri="{BB962C8B-B14F-4D97-AF65-F5344CB8AC3E}">
        <p14:creationId xmlns:p14="http://schemas.microsoft.com/office/powerpoint/2010/main" val="10023260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基于自组织映射（</a:t>
            </a:r>
            <a:r>
              <a:rPr lang="en-US" altLang="zh-CN" sz="3200" dirty="0"/>
              <a:t>SOM</a:t>
            </a:r>
            <a:r>
              <a:rPr lang="zh-CN" altLang="en-US" sz="3200" dirty="0"/>
              <a:t>）的聚类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78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——SOM</a:t>
            </a:r>
            <a:r>
              <a:rPr lang="zh-CN" altLang="en-US" dirty="0"/>
              <a:t>聚类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black">
          <a:xfrm>
            <a:off x="2442594" y="1570629"/>
            <a:ext cx="822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神经系统的自组织功能</a:t>
            </a:r>
          </a:p>
        </p:txBody>
      </p:sp>
      <p:pic>
        <p:nvPicPr>
          <p:cNvPr id="1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2071551"/>
            <a:ext cx="3475353" cy="4084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533" y="2054160"/>
            <a:ext cx="4526268" cy="408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66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79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——SOM</a:t>
            </a:r>
            <a:r>
              <a:rPr lang="zh-CN" altLang="en-US" dirty="0"/>
              <a:t>聚类</a:t>
            </a:r>
          </a:p>
        </p:txBody>
      </p:sp>
      <p:pic>
        <p:nvPicPr>
          <p:cNvPr id="14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6" r="5198"/>
          <a:stretch/>
        </p:blipFill>
        <p:spPr bwMode="auto">
          <a:xfrm>
            <a:off x="1624669" y="1170733"/>
            <a:ext cx="4848837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190" y="1487212"/>
            <a:ext cx="4287837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064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任务</a:t>
            </a:r>
            <a:endParaRPr lang="en-US" altLang="zh-CN" sz="32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一般描述</a:t>
            </a:r>
          </a:p>
        </p:txBody>
      </p:sp>
      <p:grpSp>
        <p:nvGrpSpPr>
          <p:cNvPr id="22" name="Group 18"/>
          <p:cNvGrpSpPr>
            <a:grpSpLocks/>
          </p:cNvGrpSpPr>
          <p:nvPr/>
        </p:nvGrpSpPr>
        <p:grpSpPr bwMode="auto">
          <a:xfrm>
            <a:off x="3390106" y="3454890"/>
            <a:ext cx="5867401" cy="2660650"/>
            <a:chOff x="1250" y="1680"/>
            <a:chExt cx="3696" cy="1676"/>
          </a:xfrm>
        </p:grpSpPr>
        <p:sp>
          <p:nvSpPr>
            <p:cNvPr id="23" name="Rectangle 5"/>
            <p:cNvSpPr>
              <a:spLocks noChangeArrowheads="1"/>
            </p:cNvSpPr>
            <p:nvPr/>
          </p:nvSpPr>
          <p:spPr bwMode="black">
            <a:xfrm>
              <a:off x="1250" y="1680"/>
              <a:ext cx="355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使下述目标函数最小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或最大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</a:p>
          </p:txBody>
        </p:sp>
        <p:graphicFrame>
          <p:nvGraphicFramePr>
            <p:cNvPr id="24" name="Object 21"/>
            <p:cNvGraphicFramePr>
              <a:graphicFrameLocks noChangeAspect="1"/>
            </p:cNvGraphicFramePr>
            <p:nvPr/>
          </p:nvGraphicFramePr>
          <p:xfrm>
            <a:off x="2346" y="2097"/>
            <a:ext cx="910" cy="6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353" name="Equation" r:id="rId3" imgW="507960" imgH="368280" progId="Equation.DSMT4">
                    <p:embed/>
                  </p:oleObj>
                </mc:Choice>
                <mc:Fallback>
                  <p:oleObj name="Equation" r:id="rId3" imgW="507960" imgH="368280" progId="Equation.DSMT4">
                    <p:embed/>
                    <p:pic>
                      <p:nvPicPr>
                        <p:cNvPr id="24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2346" y="2097"/>
                          <a:ext cx="910" cy="6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angle 9"/>
            <p:cNvSpPr>
              <a:spLocks noChangeArrowheads="1"/>
            </p:cNvSpPr>
            <p:nvPr/>
          </p:nvSpPr>
          <p:spPr bwMode="black">
            <a:xfrm>
              <a:off x="1250" y="2833"/>
              <a:ext cx="369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 b="0" dirty="0">
                  <a:solidFill>
                    <a:schemeClr val="tx1"/>
                  </a:solidFill>
                  <a:latin typeface="+mn-ea"/>
                  <a:ea typeface="+mn-ea"/>
                </a:rPr>
                <a:t>k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一般未知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n-ea"/>
                  <a:ea typeface="+mn-ea"/>
                </a:rPr>
                <a:t>,  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要根据最优目标函数的变化情况确定</a:t>
              </a:r>
            </a:p>
          </p:txBody>
        </p:sp>
      </p:grpSp>
      <p:grpSp>
        <p:nvGrpSpPr>
          <p:cNvPr id="27" name="Group 17"/>
          <p:cNvGrpSpPr>
            <a:grpSpLocks/>
          </p:cNvGrpSpPr>
          <p:nvPr/>
        </p:nvGrpSpPr>
        <p:grpSpPr bwMode="auto">
          <a:xfrm>
            <a:off x="3045619" y="1833516"/>
            <a:ext cx="6100763" cy="1401763"/>
            <a:chOff x="1233" y="258"/>
            <a:chExt cx="3843" cy="883"/>
          </a:xfrm>
        </p:grpSpPr>
        <p:sp>
          <p:nvSpPr>
            <p:cNvPr id="28" name="Rectangle 2"/>
            <p:cNvSpPr>
              <a:spLocks noChangeArrowheads="1"/>
            </p:cNvSpPr>
            <p:nvPr/>
          </p:nvSpPr>
          <p:spPr bwMode="black">
            <a:xfrm>
              <a:off x="4308" y="288"/>
              <a:ext cx="76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满足</a:t>
              </a:r>
            </a:p>
          </p:txBody>
        </p:sp>
        <p:graphicFrame>
          <p:nvGraphicFramePr>
            <p:cNvPr id="29" name="Object 19"/>
            <p:cNvGraphicFramePr>
              <a:graphicFrameLocks noChangeAspect="1"/>
            </p:cNvGraphicFramePr>
            <p:nvPr/>
          </p:nvGraphicFramePr>
          <p:xfrm>
            <a:off x="1648" y="701"/>
            <a:ext cx="3142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354" name="Equation" r:id="rId5" imgW="1993680" imgH="241200" progId="Equation.DSMT4">
                    <p:embed/>
                  </p:oleObj>
                </mc:Choice>
                <mc:Fallback>
                  <p:oleObj name="Equation" r:id="rId5" imgW="1993680" imgH="241200" progId="Equation.DSMT4">
                    <p:embed/>
                    <p:pic>
                      <p:nvPicPr>
                        <p:cNvPr id="29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648" y="701"/>
                          <a:ext cx="3142" cy="4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0"/>
            <p:cNvGraphicFramePr>
              <a:graphicFrameLocks noChangeAspect="1"/>
            </p:cNvGraphicFramePr>
            <p:nvPr/>
          </p:nvGraphicFramePr>
          <p:xfrm>
            <a:off x="1744" y="258"/>
            <a:ext cx="2564" cy="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355" name="Equation" r:id="rId7" imgW="1447560" imgH="215640" progId="Equation.DSMT4">
                    <p:embed/>
                  </p:oleObj>
                </mc:Choice>
                <mc:Fallback>
                  <p:oleObj name="Equation" r:id="rId7" imgW="1447560" imgH="215640" progId="Equation.DSMT4">
                    <p:embed/>
                    <p:pic>
                      <p:nvPicPr>
                        <p:cNvPr id="3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1744" y="258"/>
                          <a:ext cx="2564" cy="4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Rectangle 13"/>
            <p:cNvSpPr>
              <a:spLocks noChangeArrowheads="1"/>
            </p:cNvSpPr>
            <p:nvPr/>
          </p:nvSpPr>
          <p:spPr bwMode="black">
            <a:xfrm>
              <a:off x="1233" y="288"/>
              <a:ext cx="83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>
                  <a:solidFill>
                    <a:schemeClr val="tx1"/>
                  </a:solidFill>
                  <a:latin typeface="+mn-ea"/>
                  <a:ea typeface="+mn-ea"/>
                </a:rPr>
                <a:t>确定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523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80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——SOM</a:t>
            </a:r>
            <a:r>
              <a:rPr lang="zh-CN" altLang="en-US" dirty="0"/>
              <a:t>聚类</a:t>
            </a: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black">
          <a:xfrm>
            <a:off x="1444487" y="1050235"/>
            <a:ext cx="8229600" cy="457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  <a:defRPr/>
            </a:pPr>
            <a:r>
              <a:rPr kumimoji="1" lang="zh-CN" altLang="en-US" sz="2800" dirty="0">
                <a:latin typeface="+mn-ea"/>
              </a:rPr>
              <a:t>自组织映射：</a:t>
            </a:r>
            <a:r>
              <a:rPr kumimoji="1" lang="en-US" altLang="zh-CN" sz="2800" dirty="0">
                <a:latin typeface="+mn-ea"/>
              </a:rPr>
              <a:t>Self-organizing Map, SOM</a:t>
            </a:r>
            <a:r>
              <a:rPr kumimoji="1" lang="zh-CN" altLang="en-US" sz="2800" dirty="0">
                <a:latin typeface="+mn-ea"/>
              </a:rPr>
              <a:t>网络是一种有效的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</a:rPr>
              <a:t>聚类</a:t>
            </a:r>
            <a:r>
              <a:rPr kumimoji="1" lang="zh-CN" altLang="en-US" sz="2800" dirty="0">
                <a:latin typeface="+mn-ea"/>
              </a:rPr>
              <a:t>和聚类结果可视化工具。</a:t>
            </a:r>
          </a:p>
          <a:p>
            <a:pPr algn="l" eaLnBrk="0" hangingPunct="0">
              <a:spcBef>
                <a:spcPct val="50000"/>
              </a:spcBef>
              <a:defRPr/>
            </a:pPr>
            <a:r>
              <a:rPr kumimoji="1" lang="zh-CN" altLang="en-US" sz="2800" dirty="0">
                <a:latin typeface="+mn-ea"/>
              </a:rPr>
              <a:t>它定义了从</a:t>
            </a:r>
            <a:r>
              <a:rPr kumimoji="1" lang="en-US" altLang="zh-CN" sz="2800" dirty="0">
                <a:latin typeface="+mn-ea"/>
                <a:cs typeface="Times New Roman" pitchFamily="18" charset="0"/>
              </a:rPr>
              <a:t>n </a:t>
            </a:r>
            <a:r>
              <a:rPr kumimoji="1" lang="zh-CN" altLang="en-US" sz="2800" dirty="0">
                <a:latin typeface="+mn-ea"/>
              </a:rPr>
              <a:t>维输入空间到规则的二维输出节点矩阵的非线性映射。</a:t>
            </a:r>
          </a:p>
          <a:p>
            <a:pPr algn="l" eaLnBrk="0" hangingPunct="0">
              <a:spcBef>
                <a:spcPct val="50000"/>
              </a:spcBef>
              <a:defRPr/>
            </a:pPr>
            <a:r>
              <a:rPr kumimoji="1" lang="zh-CN" altLang="en-US" sz="2800" dirty="0">
                <a:latin typeface="+mn-ea"/>
              </a:rPr>
              <a:t>通常</a:t>
            </a:r>
            <a:r>
              <a:rPr kumimoji="1" lang="en-US" altLang="zh-CN" sz="2800" dirty="0">
                <a:latin typeface="+mn-ea"/>
              </a:rPr>
              <a:t>SOM</a:t>
            </a:r>
            <a:r>
              <a:rPr kumimoji="1" lang="zh-CN" altLang="en-US" sz="2800" dirty="0">
                <a:latin typeface="+mn-ea"/>
              </a:rPr>
              <a:t>是一个无监督的两层神经网络。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kumimoji="1" lang="zh-CN" altLang="en-US" sz="2400" dirty="0">
                <a:latin typeface="+mn-ea"/>
              </a:rPr>
              <a:t>第一层是输入层</a:t>
            </a:r>
          </a:p>
          <a:p>
            <a:pPr marL="914400" lvl="1" indent="-457200"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kumimoji="1" lang="zh-CN" altLang="en-US" sz="2400" dirty="0">
                <a:latin typeface="+mn-ea"/>
              </a:rPr>
              <a:t>第二层是二维输出层。</a:t>
            </a:r>
          </a:p>
          <a:p>
            <a:pPr algn="l" eaLnBrk="0" hangingPunct="0">
              <a:spcBef>
                <a:spcPct val="50000"/>
              </a:spcBef>
              <a:defRPr/>
            </a:pPr>
            <a:r>
              <a:rPr kumimoji="1" lang="zh-CN" altLang="en-US" sz="2800" dirty="0">
                <a:latin typeface="+mn-ea"/>
              </a:rPr>
              <a:t>输出层的点阵结构可以是矩形，也可以是六边形。 </a:t>
            </a:r>
          </a:p>
        </p:txBody>
      </p:sp>
    </p:spTree>
    <p:extLst>
      <p:ext uri="{BB962C8B-B14F-4D97-AF65-F5344CB8AC3E}">
        <p14:creationId xmlns:p14="http://schemas.microsoft.com/office/powerpoint/2010/main" val="6455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81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——SOM</a:t>
            </a:r>
            <a:r>
              <a:rPr lang="zh-CN" altLang="en-US" dirty="0"/>
              <a:t>聚类</a:t>
            </a: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227864"/>
              </p:ext>
            </p:extLst>
          </p:nvPr>
        </p:nvGraphicFramePr>
        <p:xfrm>
          <a:off x="1847021" y="933417"/>
          <a:ext cx="7162800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29" name="图片" r:id="rId3" imgW="5603553" imgH="1967253" progId="Word.Picture.8">
                  <p:embed/>
                </p:oleObj>
              </mc:Choice>
              <mc:Fallback>
                <p:oleObj name="图片" r:id="rId3" imgW="5603553" imgH="1967253" progId="Word.Picture.8">
                  <p:embed/>
                  <p:pic>
                    <p:nvPicPr>
                      <p:cNvPr id="1239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021" y="933417"/>
                        <a:ext cx="7162800" cy="25209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431097"/>
            <a:ext cx="56388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8"/>
          <p:cNvSpPr>
            <a:spLocks noChangeShapeType="1"/>
          </p:cNvSpPr>
          <p:nvPr/>
        </p:nvSpPr>
        <p:spPr bwMode="black">
          <a:xfrm flipV="1">
            <a:off x="2514600" y="5717097"/>
            <a:ext cx="1600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black">
          <a:xfrm flipV="1">
            <a:off x="3048000" y="4574097"/>
            <a:ext cx="1295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black">
          <a:xfrm>
            <a:off x="646043" y="4298201"/>
            <a:ext cx="2401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二维   输出层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black">
          <a:xfrm>
            <a:off x="881270" y="5455487"/>
            <a:ext cx="16333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输入层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black">
          <a:xfrm>
            <a:off x="1752600" y="3507298"/>
            <a:ext cx="822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>
                <a:solidFill>
                  <a:schemeClr val="tx1"/>
                </a:solidFill>
                <a:latin typeface="+mn-ea"/>
                <a:ea typeface="+mn-ea"/>
              </a:rPr>
              <a:t>SOM</a:t>
            </a:r>
            <a:r>
              <a:rPr kumimoji="1" lang="zh-CN" altLang="en-US" b="0">
                <a:solidFill>
                  <a:schemeClr val="tx1"/>
                </a:solidFill>
                <a:latin typeface="+mn-ea"/>
                <a:ea typeface="+mn-ea"/>
              </a:rPr>
              <a:t>网络结构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black">
          <a:xfrm>
            <a:off x="8686800" y="4040697"/>
            <a:ext cx="1295400" cy="177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+mn-ea"/>
                <a:ea typeface="+mn-ea"/>
              </a:rPr>
              <a:t>m ——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连接权值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000" b="0" dirty="0" err="1">
                <a:solidFill>
                  <a:schemeClr val="tx1"/>
                </a:solidFill>
                <a:latin typeface="+mn-ea"/>
                <a:ea typeface="+mn-ea"/>
              </a:rPr>
              <a:t>Nc</a:t>
            </a:r>
            <a:r>
              <a:rPr lang="en-US" altLang="zh-CN" sz="2000" b="0" dirty="0">
                <a:solidFill>
                  <a:schemeClr val="tx1"/>
                </a:solidFill>
                <a:latin typeface="+mn-ea"/>
                <a:ea typeface="+mn-ea"/>
              </a:rPr>
              <a:t>(t)—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近邻区域</a:t>
            </a:r>
          </a:p>
        </p:txBody>
      </p:sp>
    </p:spTree>
    <p:extLst>
      <p:ext uri="{BB962C8B-B14F-4D97-AF65-F5344CB8AC3E}">
        <p14:creationId xmlns:p14="http://schemas.microsoft.com/office/powerpoint/2010/main" val="37101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82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——SOM</a:t>
            </a:r>
            <a:r>
              <a:rPr lang="zh-CN" altLang="en-US" dirty="0"/>
              <a:t>聚类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black">
          <a:xfrm>
            <a:off x="824461" y="958715"/>
            <a:ext cx="966042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SOM</a:t>
            </a: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网络结构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black">
          <a:xfrm>
            <a:off x="1103656" y="1521507"/>
            <a:ext cx="966042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神经元呈平面分布</a:t>
            </a:r>
          </a:p>
          <a:p>
            <a:pPr marL="457200" indent="-457200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输入向量的每一维连接到每个结点</a:t>
            </a:r>
          </a:p>
          <a:p>
            <a:pPr marL="457200" indent="-457200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结点间依分布位置关系而有相互作用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black">
          <a:xfrm>
            <a:off x="824461" y="3244715"/>
            <a:ext cx="966042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>
                <a:solidFill>
                  <a:schemeClr val="tx1"/>
                </a:solidFill>
                <a:latin typeface="+mn-ea"/>
                <a:ea typeface="+mn-ea"/>
              </a:rPr>
              <a:t>神经元计算特性</a:t>
            </a: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black">
          <a:xfrm>
            <a:off x="1103656" y="3804606"/>
            <a:ext cx="96604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向量匹配，与输入向量最佳匹配者称为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Winner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black">
          <a:xfrm>
            <a:off x="824461" y="4311515"/>
            <a:ext cx="966042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>
                <a:solidFill>
                  <a:schemeClr val="tx1"/>
                </a:solidFill>
                <a:latin typeface="+mn-ea"/>
                <a:ea typeface="+mn-ea"/>
              </a:rPr>
              <a:t>SOM</a:t>
            </a:r>
            <a:r>
              <a:rPr kumimoji="1" lang="zh-CN" altLang="en-US" b="0">
                <a:solidFill>
                  <a:schemeClr val="tx1"/>
                </a:solidFill>
                <a:latin typeface="+mn-ea"/>
                <a:ea typeface="+mn-ea"/>
              </a:rPr>
              <a:t>特性</a:t>
            </a: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black">
          <a:xfrm>
            <a:off x="1103656" y="4932688"/>
            <a:ext cx="966042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经过适当训练后，结点对输入的响应表现出一定的规律性，这些规律性反映了输入样本集内部的一些特性，即样本分布密度及样本间拓扑关系。</a:t>
            </a:r>
          </a:p>
        </p:txBody>
      </p:sp>
    </p:spTree>
    <p:extLst>
      <p:ext uri="{BB962C8B-B14F-4D97-AF65-F5344CB8AC3E}">
        <p14:creationId xmlns:p14="http://schemas.microsoft.com/office/powerpoint/2010/main" val="209109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1" grpId="0"/>
      <p:bldP spid="1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3200" dirty="0"/>
              <a:t>SOM</a:t>
            </a:r>
            <a:r>
              <a:rPr lang="zh-CN" altLang="en-US" sz="3200" dirty="0"/>
              <a:t>网络中几个重要概念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83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——SOM</a:t>
            </a:r>
            <a:r>
              <a:rPr lang="zh-CN" altLang="en-US" dirty="0"/>
              <a:t>聚类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black">
          <a:xfrm>
            <a:off x="1411768" y="1813173"/>
            <a:ext cx="928273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象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：随着不断学习，对于某个输入向量，对应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Winner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结点逐步趋于固定，该结点称作该样本的象</a:t>
            </a:r>
          </a:p>
          <a:p>
            <a:pPr marL="457200" indent="-457200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原象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：若向量 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x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的象为结点 </a:t>
            </a:r>
            <a:r>
              <a:rPr kumimoji="1" lang="en-US" altLang="zh-CN" sz="2400" b="0" dirty="0" err="1">
                <a:solidFill>
                  <a:schemeClr val="tx1"/>
                </a:solidFill>
                <a:latin typeface="+mn-ea"/>
                <a:ea typeface="+mn-ea"/>
              </a:rPr>
              <a:t>i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，则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x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为</a:t>
            </a:r>
            <a:r>
              <a:rPr kumimoji="1" lang="en-US" altLang="zh-CN" sz="2400" b="0" dirty="0" err="1">
                <a:solidFill>
                  <a:schemeClr val="tx1"/>
                </a:solidFill>
                <a:latin typeface="+mn-ea"/>
                <a:ea typeface="+mn-ea"/>
              </a:rPr>
              <a:t>i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的一个原象</a:t>
            </a:r>
          </a:p>
          <a:p>
            <a:pPr marL="457200" indent="-457200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象密度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：同一结点上原象的数目，即有多少样本映射到该结点。</a:t>
            </a:r>
          </a:p>
          <a:p>
            <a:pPr marL="457200" indent="-457200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象密度图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：按节点位置把象密度的相对值画到一张图上，这张图称为象密度图。</a:t>
            </a:r>
          </a:p>
        </p:txBody>
      </p:sp>
    </p:spTree>
    <p:extLst>
      <p:ext uri="{BB962C8B-B14F-4D97-AF65-F5344CB8AC3E}">
        <p14:creationId xmlns:p14="http://schemas.microsoft.com/office/powerpoint/2010/main" val="151092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自组织特性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84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——SOM</a:t>
            </a:r>
            <a:r>
              <a:rPr lang="zh-CN" altLang="en-US" dirty="0"/>
              <a:t>聚类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black">
          <a:xfrm>
            <a:off x="1034554" y="1701954"/>
            <a:ext cx="930214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每个样本有且只有一个象（固定映射到某一结点），但一个结点可能有多个原象（也可能没有）</a:t>
            </a:r>
          </a:p>
          <a:p>
            <a:pPr marL="457200" indent="-457200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在原空间中距离相近的样本趋于映射到相同或相近的象</a:t>
            </a:r>
          </a:p>
          <a:p>
            <a:pPr marL="457200" indent="-457200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节点象密度与原象附近原空间中的样本密度有某种单调关系</a:t>
            </a:r>
          </a:p>
        </p:txBody>
      </p:sp>
    </p:spTree>
    <p:extLst>
      <p:ext uri="{BB962C8B-B14F-4D97-AF65-F5344CB8AC3E}">
        <p14:creationId xmlns:p14="http://schemas.microsoft.com/office/powerpoint/2010/main" val="190142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自组织分析（</a:t>
            </a:r>
            <a:r>
              <a:rPr lang="en-US" altLang="zh-CN" sz="3200" dirty="0"/>
              <a:t>SOMA</a:t>
            </a:r>
            <a:r>
              <a:rPr lang="zh-CN" altLang="en-US" sz="3200" dirty="0"/>
              <a:t>）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85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——SOM</a:t>
            </a:r>
            <a:r>
              <a:rPr lang="zh-CN" altLang="en-US" dirty="0"/>
              <a:t>聚类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black">
          <a:xfrm>
            <a:off x="1921565" y="2266457"/>
            <a:ext cx="769759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用未知样本集训练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SOM</a:t>
            </a:r>
          </a:p>
          <a:p>
            <a:pPr marL="457200" indent="-457200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计算并绘制象密度图</a:t>
            </a:r>
          </a:p>
          <a:p>
            <a:pPr marL="457200" indent="-457200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根据象密度图划分聚类（把结点代表的小聚类合并）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black">
          <a:xfrm>
            <a:off x="1540565" y="1595179"/>
            <a:ext cx="5029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rgbClr val="FF0000"/>
                </a:solidFill>
                <a:latin typeface="+mn-ea"/>
                <a:ea typeface="+mn-ea"/>
              </a:rPr>
              <a:t>基本思路</a:t>
            </a: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black">
          <a:xfrm>
            <a:off x="1676012" y="3951821"/>
            <a:ext cx="5029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rgbClr val="FF0000"/>
                </a:solidFill>
                <a:latin typeface="+mn-ea"/>
                <a:ea typeface="+mn-ea"/>
              </a:rPr>
              <a:t>特点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black">
          <a:xfrm>
            <a:off x="1975898" y="4586637"/>
            <a:ext cx="6248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对数据分布形状依赖性小</a:t>
            </a:r>
          </a:p>
          <a:p>
            <a:pPr marL="342900" indent="-342900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可反映真实存在的聚类数目</a:t>
            </a:r>
          </a:p>
          <a:p>
            <a:pPr marL="342900" indent="-342900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高维数据的有效二维表示</a:t>
            </a:r>
          </a:p>
        </p:txBody>
      </p:sp>
    </p:spTree>
    <p:extLst>
      <p:ext uri="{BB962C8B-B14F-4D97-AF65-F5344CB8AC3E}">
        <p14:creationId xmlns:p14="http://schemas.microsoft.com/office/powerpoint/2010/main" val="292247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3200" dirty="0"/>
              <a:t>SOM</a:t>
            </a:r>
            <a:r>
              <a:rPr lang="zh-CN" altLang="en-US" sz="3200" dirty="0"/>
              <a:t>学习算法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86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——SOM</a:t>
            </a:r>
            <a:r>
              <a:rPr lang="zh-CN" altLang="en-US" dirty="0"/>
              <a:t>聚类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black">
          <a:xfrm>
            <a:off x="1328530" y="1550505"/>
            <a:ext cx="85344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）权值初始化（取小随机数，但不能相等）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）在时刻 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t,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加入一个输入样本 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（从样本集中选择或抽取，有时须调整顺序）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）寻找最佳匹配点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c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winner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    如用欧式距离匹配：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）权值竞争学习：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endParaRPr kumimoji="1" lang="zh-CN" altLang="en-US" sz="2400" b="0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其中，     为步长，     为结点 </a:t>
            </a:r>
            <a:r>
              <a:rPr kumimoji="1" lang="en-US" altLang="zh-CN" sz="2400" b="0" dirty="0" err="1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i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与 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c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之间的近邻函数值，</a:t>
            </a:r>
            <a:endParaRPr kumimoji="1" lang="en-US" altLang="zh-CN" sz="2400" b="0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         为误差函数，通常采用欧式距离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.</a:t>
            </a:r>
            <a:endParaRPr kumimoji="1" lang="zh-CN" altLang="en-US" sz="2400" b="0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121360"/>
              </p:ext>
            </p:extLst>
          </p:nvPr>
        </p:nvGraphicFramePr>
        <p:xfrm>
          <a:off x="4833730" y="3531705"/>
          <a:ext cx="47244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68" name="Equation" r:id="rId3" imgW="1790700" imgH="228600" progId="Equation.DSMT4">
                  <p:embed/>
                </p:oleObj>
              </mc:Choice>
              <mc:Fallback>
                <p:oleObj name="Equation" r:id="rId3" imgW="1790700" imgH="228600" progId="Equation.DSMT4">
                  <p:embed/>
                  <p:pic>
                    <p:nvPicPr>
                      <p:cNvPr id="5632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3730" y="3531705"/>
                        <a:ext cx="4724400" cy="60166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069410"/>
              </p:ext>
            </p:extLst>
          </p:nvPr>
        </p:nvGraphicFramePr>
        <p:xfrm>
          <a:off x="1861930" y="4598504"/>
          <a:ext cx="723900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69" name="Equation" r:id="rId5" imgW="2323800" imgH="190440" progId="Equation.DSMT4">
                  <p:embed/>
                </p:oleObj>
              </mc:Choice>
              <mc:Fallback>
                <p:oleObj name="Equation" r:id="rId5" imgW="2323800" imgH="190440" progId="Equation.DSMT4">
                  <p:embed/>
                  <p:pic>
                    <p:nvPicPr>
                      <p:cNvPr id="5632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1930" y="4598504"/>
                        <a:ext cx="7239000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164137"/>
              </p:ext>
            </p:extLst>
          </p:nvPr>
        </p:nvGraphicFramePr>
        <p:xfrm>
          <a:off x="2090530" y="5260492"/>
          <a:ext cx="68580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70" name="Equation" r:id="rId7" imgW="253670" imgH="177569" progId="Equation.DSMT4">
                  <p:embed/>
                </p:oleObj>
              </mc:Choice>
              <mc:Fallback>
                <p:oleObj name="Equation" r:id="rId7" imgW="253670" imgH="177569" progId="Equation.DSMT4">
                  <p:embed/>
                  <p:pic>
                    <p:nvPicPr>
                      <p:cNvPr id="5632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090530" y="5260492"/>
                        <a:ext cx="685800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784971"/>
              </p:ext>
            </p:extLst>
          </p:nvPr>
        </p:nvGraphicFramePr>
        <p:xfrm>
          <a:off x="3773920" y="5190642"/>
          <a:ext cx="762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71" name="Equation" r:id="rId9" imgW="291973" imgH="190417" progId="Equation.DSMT4">
                  <p:embed/>
                </p:oleObj>
              </mc:Choice>
              <mc:Fallback>
                <p:oleObj name="Equation" r:id="rId9" imgW="291973" imgH="190417" progId="Equation.DSMT4">
                  <p:embed/>
                  <p:pic>
                    <p:nvPicPr>
                      <p:cNvPr id="5632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773920" y="5190642"/>
                        <a:ext cx="7620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100917"/>
              </p:ext>
            </p:extLst>
          </p:nvPr>
        </p:nvGraphicFramePr>
        <p:xfrm>
          <a:off x="1370125" y="5689078"/>
          <a:ext cx="19050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72" name="Equation" r:id="rId11" imgW="660113" imgH="190417" progId="Equation.DSMT4">
                  <p:embed/>
                </p:oleObj>
              </mc:Choice>
              <mc:Fallback>
                <p:oleObj name="Equation" r:id="rId11" imgW="660113" imgH="190417" progId="Equation.DSMT4">
                  <p:embed/>
                  <p:pic>
                    <p:nvPicPr>
                      <p:cNvPr id="5632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370125" y="5689078"/>
                        <a:ext cx="1905000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78158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3200" dirty="0"/>
              <a:t>SOM</a:t>
            </a:r>
            <a:r>
              <a:rPr lang="zh-CN" altLang="en-US" sz="3200" dirty="0"/>
              <a:t>学习算法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87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——SOM</a:t>
            </a:r>
            <a:r>
              <a:rPr lang="zh-CN" altLang="en-US" dirty="0"/>
              <a:t>聚类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black">
          <a:xfrm>
            <a:off x="1332256" y="1850388"/>
            <a:ext cx="8305800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如采用矩形领域，则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endParaRPr kumimoji="1" lang="zh-CN" altLang="en-US" sz="24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endParaRPr kumimoji="1" lang="zh-CN" altLang="en-US" sz="24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其中，        是结点 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c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的矩形领域中的结点集合。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5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）更新步长        和领域         ，如达到终止条件（如迭代次数）则终止，否则置           ，转（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）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（        和         一般应随 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t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增大而减小或缩小！）</a:t>
            </a:r>
          </a:p>
        </p:txBody>
      </p:sp>
      <p:graphicFrame>
        <p:nvGraphicFramePr>
          <p:cNvPr id="1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853314"/>
              </p:ext>
            </p:extLst>
          </p:nvPr>
        </p:nvGraphicFramePr>
        <p:xfrm>
          <a:off x="4430262" y="4432546"/>
          <a:ext cx="11430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00" name="Equation" r:id="rId3" imgW="393529" imgH="152334" progId="Equation.DSMT4">
                  <p:embed/>
                </p:oleObj>
              </mc:Choice>
              <mc:Fallback>
                <p:oleObj name="Equation" r:id="rId3" imgW="393529" imgH="152334" progId="Equation.DSMT4">
                  <p:embed/>
                  <p:pic>
                    <p:nvPicPr>
                      <p:cNvPr id="5734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430262" y="4432546"/>
                        <a:ext cx="114300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577482"/>
              </p:ext>
            </p:extLst>
          </p:nvPr>
        </p:nvGraphicFramePr>
        <p:xfrm>
          <a:off x="3465856" y="4046287"/>
          <a:ext cx="6858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01" name="Equation" r:id="rId5" imgW="253670" imgH="177569" progId="Equation.DSMT4">
                  <p:embed/>
                </p:oleObj>
              </mc:Choice>
              <mc:Fallback>
                <p:oleObj name="Equation" r:id="rId5" imgW="253670" imgH="177569" progId="Equation.DSMT4">
                  <p:embed/>
                  <p:pic>
                    <p:nvPicPr>
                      <p:cNvPr id="5734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465856" y="4046287"/>
                        <a:ext cx="68580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23388"/>
              </p:ext>
            </p:extLst>
          </p:nvPr>
        </p:nvGraphicFramePr>
        <p:xfrm>
          <a:off x="5097012" y="4041293"/>
          <a:ext cx="77628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02" name="Equation" r:id="rId7" imgW="304668" imgH="190417" progId="Equation.DSMT4">
                  <p:embed/>
                </p:oleObj>
              </mc:Choice>
              <mc:Fallback>
                <p:oleObj name="Equation" r:id="rId7" imgW="304668" imgH="190417" progId="Equation.DSMT4">
                  <p:embed/>
                  <p:pic>
                    <p:nvPicPr>
                      <p:cNvPr id="5735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097012" y="4041293"/>
                        <a:ext cx="776288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865694"/>
              </p:ext>
            </p:extLst>
          </p:nvPr>
        </p:nvGraphicFramePr>
        <p:xfrm>
          <a:off x="2780056" y="4983931"/>
          <a:ext cx="77628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03" name="Equation" r:id="rId9" imgW="304668" imgH="190417" progId="Equation.DSMT4">
                  <p:embed/>
                </p:oleObj>
              </mc:Choice>
              <mc:Fallback>
                <p:oleObj name="Equation" r:id="rId9" imgW="304668" imgH="190417" progId="Equation.DSMT4">
                  <p:embed/>
                  <p:pic>
                    <p:nvPicPr>
                      <p:cNvPr id="5735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780056" y="4983931"/>
                        <a:ext cx="776288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853409"/>
              </p:ext>
            </p:extLst>
          </p:nvPr>
        </p:nvGraphicFramePr>
        <p:xfrm>
          <a:off x="1713256" y="4986313"/>
          <a:ext cx="6858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04" name="Equation" r:id="rId11" imgW="253670" imgH="177569" progId="Equation.DSMT4">
                  <p:embed/>
                </p:oleObj>
              </mc:Choice>
              <mc:Fallback>
                <p:oleObj name="Equation" r:id="rId11" imgW="253670" imgH="177569" progId="Equation.DSMT4">
                  <p:embed/>
                  <p:pic>
                    <p:nvPicPr>
                      <p:cNvPr id="57352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713256" y="4986313"/>
                        <a:ext cx="68580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79701"/>
              </p:ext>
            </p:extLst>
          </p:nvPr>
        </p:nvGraphicFramePr>
        <p:xfrm>
          <a:off x="2399056" y="3526789"/>
          <a:ext cx="77628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05" name="Equation" r:id="rId13" imgW="304668" imgH="190417" progId="Equation.DSMT4">
                  <p:embed/>
                </p:oleObj>
              </mc:Choice>
              <mc:Fallback>
                <p:oleObj name="Equation" r:id="rId13" imgW="304668" imgH="190417" progId="Equation.DSMT4">
                  <p:embed/>
                  <p:pic>
                    <p:nvPicPr>
                      <p:cNvPr id="57353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399056" y="3526789"/>
                        <a:ext cx="776288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595370"/>
              </p:ext>
            </p:extLst>
          </p:nvPr>
        </p:nvGraphicFramePr>
        <p:xfrm>
          <a:off x="1103656" y="2307588"/>
          <a:ext cx="8458200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06" name="Equation" r:id="rId15" imgW="2730500" imgH="393700" progId="Equation.DSMT4">
                  <p:embed/>
                </p:oleObj>
              </mc:Choice>
              <mc:Fallback>
                <p:oleObj name="Equation" r:id="rId15" imgW="2730500" imgH="393700" progId="Equation.DSMT4">
                  <p:embed/>
                  <p:pic>
                    <p:nvPicPr>
                      <p:cNvPr id="57354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103656" y="2307588"/>
                        <a:ext cx="8458200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54176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rgbClr val="FF0000"/>
                </a:solidFill>
              </a:rPr>
              <a:t>站点客流集散量</a:t>
            </a:r>
            <a:r>
              <a:rPr lang="zh-CN" altLang="en-US" sz="3200" dirty="0"/>
              <a:t>聚类研究</a:t>
            </a:r>
            <a:r>
              <a:rPr lang="en-US" altLang="zh-CN" sz="3200" dirty="0"/>
              <a:t>——</a:t>
            </a:r>
            <a:r>
              <a:rPr lang="zh-CN" altLang="en-US" sz="3200" dirty="0"/>
              <a:t>研究背景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88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cxnSp>
        <p:nvCxnSpPr>
          <p:cNvPr id="7" name="直接连接符 6"/>
          <p:cNvCxnSpPr>
            <a:stCxn id="10" idx="3"/>
          </p:cNvCxnSpPr>
          <p:nvPr/>
        </p:nvCxnSpPr>
        <p:spPr>
          <a:xfrm>
            <a:off x="6718300" y="500857"/>
            <a:ext cx="1625600" cy="7095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5"/>
          <p:cNvSpPr>
            <a:spLocks noChangeArrowheads="1"/>
          </p:cNvSpPr>
          <p:nvPr/>
        </p:nvSpPr>
        <p:spPr bwMode="black">
          <a:xfrm>
            <a:off x="2469420" y="2047688"/>
            <a:ext cx="8022411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　　众所周知，一般的公交线路上乘客出行都具有一定的规律性。反映在公交站点上，就是客流集散量按照一定规律变化。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    站点与站点客流集散量之间也同样存在某种相关关系，这是因为在季节因素、天气因素基本相同的条件下，每周同一天同一时间段乘客在何处上车，到何处下车，换乘那条线路也具有规律性，表现的结果就是这些站点间客流集散量具有一定的相关关系。</a:t>
            </a:r>
          </a:p>
        </p:txBody>
      </p:sp>
    </p:spTree>
    <p:extLst>
      <p:ext uri="{BB962C8B-B14F-4D97-AF65-F5344CB8AC3E}">
        <p14:creationId xmlns:p14="http://schemas.microsoft.com/office/powerpoint/2010/main" val="183951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rgbClr val="FF0000"/>
                </a:solidFill>
              </a:rPr>
              <a:t>站点客流集散量</a:t>
            </a:r>
            <a:r>
              <a:rPr lang="zh-CN" altLang="en-US" sz="3200" dirty="0"/>
              <a:t>聚类研究</a:t>
            </a:r>
            <a:r>
              <a:rPr lang="en-US" altLang="zh-CN" sz="3200" dirty="0"/>
              <a:t>——</a:t>
            </a:r>
            <a:r>
              <a:rPr lang="zh-CN" altLang="en-US" sz="3200" dirty="0"/>
              <a:t>主要步骤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89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cxnSp>
        <p:nvCxnSpPr>
          <p:cNvPr id="7" name="直接连接符 6"/>
          <p:cNvCxnSpPr>
            <a:stCxn id="10" idx="3"/>
          </p:cNvCxnSpPr>
          <p:nvPr/>
        </p:nvCxnSpPr>
        <p:spPr>
          <a:xfrm>
            <a:off x="6718300" y="500857"/>
            <a:ext cx="1625600" cy="7095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24"/>
          <p:cNvGrpSpPr>
            <a:grpSpLocks/>
          </p:cNvGrpSpPr>
          <p:nvPr/>
        </p:nvGrpSpPr>
        <p:grpSpPr bwMode="auto">
          <a:xfrm>
            <a:off x="2200273" y="1660497"/>
            <a:ext cx="8229600" cy="2249488"/>
            <a:chOff x="288" y="576"/>
            <a:chExt cx="5184" cy="1417"/>
          </a:xfrm>
          <a:noFill/>
        </p:grpSpPr>
        <p:sp>
          <p:nvSpPr>
            <p:cNvPr id="11" name="Rectangle 15"/>
            <p:cNvSpPr>
              <a:spLocks noChangeArrowheads="1"/>
            </p:cNvSpPr>
            <p:nvPr/>
          </p:nvSpPr>
          <p:spPr bwMode="black">
            <a:xfrm>
              <a:off x="288" y="576"/>
              <a:ext cx="5184" cy="1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（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n-ea"/>
                  <a:ea typeface="+mn-ea"/>
                </a:rPr>
                <a:t>1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）聚类前的数据变换处理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n-ea"/>
                  <a:ea typeface="+mn-ea"/>
                </a:rPr>
                <a:t>——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标准化处理</a:t>
              </a:r>
            </a:p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  </a:t>
              </a:r>
            </a:p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    </a:t>
              </a:r>
            </a:p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+mn-ea"/>
                  <a:ea typeface="+mn-ea"/>
                </a:rPr>
                <a:t>     其中：</a:t>
              </a:r>
            </a:p>
          </p:txBody>
        </p:sp>
        <p:graphicFrame>
          <p:nvGraphicFramePr>
            <p:cNvPr id="12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548789"/>
                </p:ext>
              </p:extLst>
            </p:nvPr>
          </p:nvGraphicFramePr>
          <p:xfrm>
            <a:off x="1386" y="1507"/>
            <a:ext cx="888" cy="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108" name="Equation" r:id="rId3" imgW="672840" imgH="368280" progId="Equation.DSMT4">
                    <p:embed/>
                  </p:oleObj>
                </mc:Choice>
                <mc:Fallback>
                  <p:oleObj name="Equation" r:id="rId3" imgW="672840" imgH="368280" progId="Equation.DSMT4">
                    <p:embed/>
                    <p:pic>
                      <p:nvPicPr>
                        <p:cNvPr id="59403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6" y="1507"/>
                          <a:ext cx="888" cy="4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9032362"/>
                </p:ext>
              </p:extLst>
            </p:nvPr>
          </p:nvGraphicFramePr>
          <p:xfrm>
            <a:off x="1560" y="946"/>
            <a:ext cx="2841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109" name="Equation" r:id="rId5" imgW="2425680" imgH="406080" progId="Equation.DSMT4">
                    <p:embed/>
                  </p:oleObj>
                </mc:Choice>
                <mc:Fallback>
                  <p:oleObj name="Equation" r:id="rId5" imgW="2425680" imgH="406080" progId="Equation.DSMT4">
                    <p:embed/>
                    <p:pic>
                      <p:nvPicPr>
                        <p:cNvPr id="59404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0" y="946"/>
                          <a:ext cx="2841" cy="4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51948882"/>
                </p:ext>
              </p:extLst>
            </p:nvPr>
          </p:nvGraphicFramePr>
          <p:xfrm>
            <a:off x="2626" y="1472"/>
            <a:ext cx="1715" cy="5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110" name="Equation" r:id="rId7" imgW="1422360" imgH="431640" progId="Equation.DSMT4">
                    <p:embed/>
                  </p:oleObj>
                </mc:Choice>
                <mc:Fallback>
                  <p:oleObj name="Equation" r:id="rId7" imgW="1422360" imgH="431640" progId="Equation.DSMT4">
                    <p:embed/>
                    <p:pic>
                      <p:nvPicPr>
                        <p:cNvPr id="59405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6" y="1472"/>
                          <a:ext cx="1715" cy="5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25"/>
          <p:cNvSpPr>
            <a:spLocks noChangeArrowheads="1"/>
          </p:cNvSpPr>
          <p:nvPr/>
        </p:nvSpPr>
        <p:spPr bwMode="black">
          <a:xfrm>
            <a:off x="2276473" y="3870298"/>
            <a:ext cx="8229600" cy="120032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）相似系数的确定。即：选择度量样品或变量之间亲疏程度的相似系数，本研究采用平方欧式距离，该值越小，说明亲密程度越大。</a:t>
            </a:r>
          </a:p>
        </p:txBody>
      </p:sp>
      <p:sp>
        <p:nvSpPr>
          <p:cNvPr id="16" name="Rectangle 26"/>
          <p:cNvSpPr>
            <a:spLocks noChangeArrowheads="1"/>
          </p:cNvSpPr>
          <p:nvPr/>
        </p:nvSpPr>
        <p:spPr bwMode="black">
          <a:xfrm>
            <a:off x="2276473" y="5165697"/>
            <a:ext cx="85344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）计算类间相似系数并进行聚类。</a:t>
            </a:r>
          </a:p>
        </p:txBody>
      </p:sp>
      <p:sp>
        <p:nvSpPr>
          <p:cNvPr id="17" name="Rectangle 27"/>
          <p:cNvSpPr>
            <a:spLocks noChangeArrowheads="1"/>
          </p:cNvSpPr>
          <p:nvPr/>
        </p:nvSpPr>
        <p:spPr bwMode="black">
          <a:xfrm>
            <a:off x="2276473" y="5699097"/>
            <a:ext cx="85344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kumimoji="1" lang="en-US" altLang="zh-CN" sz="2400" b="0">
                <a:solidFill>
                  <a:schemeClr val="tx1"/>
                </a:solidFill>
                <a:latin typeface="+mn-ea"/>
                <a:ea typeface="+mn-ea"/>
              </a:rPr>
              <a:t>4</a:t>
            </a:r>
            <a:r>
              <a:rPr kumimoji="1" lang="zh-CN" altLang="en-US" sz="2400" b="0">
                <a:solidFill>
                  <a:schemeClr val="tx1"/>
                </a:solidFill>
                <a:latin typeface="+mn-ea"/>
                <a:ea typeface="+mn-ea"/>
              </a:rPr>
              <a:t>）绘制系统聚类谱系图。</a:t>
            </a:r>
          </a:p>
        </p:txBody>
      </p:sp>
    </p:spTree>
    <p:extLst>
      <p:ext uri="{BB962C8B-B14F-4D97-AF65-F5344CB8AC3E}">
        <p14:creationId xmlns:p14="http://schemas.microsoft.com/office/powerpoint/2010/main" val="355874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对象</a:t>
            </a:r>
            <a:r>
              <a:rPr lang="en-US" altLang="zh-CN" sz="3200" dirty="0"/>
              <a:t>——</a:t>
            </a:r>
            <a:r>
              <a:rPr lang="zh-CN" altLang="en-US" sz="3200" dirty="0"/>
              <a:t>向量聚类</a:t>
            </a:r>
            <a:endParaRPr lang="en-US" altLang="zh-CN" sz="3200" dirty="0"/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一般描述</a:t>
            </a:r>
          </a:p>
        </p:txBody>
      </p:sp>
      <p:grpSp>
        <p:nvGrpSpPr>
          <p:cNvPr id="16" name="组合 17"/>
          <p:cNvGrpSpPr>
            <a:grpSpLocks/>
          </p:cNvGrpSpPr>
          <p:nvPr/>
        </p:nvGrpSpPr>
        <p:grpSpPr bwMode="auto">
          <a:xfrm>
            <a:off x="2309540" y="1424908"/>
            <a:ext cx="7620000" cy="4752028"/>
            <a:chOff x="762000" y="1416792"/>
            <a:chExt cx="7620000" cy="4752028"/>
          </a:xfrm>
        </p:grpSpPr>
        <p:graphicFrame>
          <p:nvGraphicFramePr>
            <p:cNvPr id="18" name="Object 20"/>
            <p:cNvGraphicFramePr>
              <a:graphicFrameLocks noChangeAspect="1"/>
            </p:cNvGraphicFramePr>
            <p:nvPr/>
          </p:nvGraphicFramePr>
          <p:xfrm>
            <a:off x="3407048" y="5216348"/>
            <a:ext cx="1855396" cy="952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378" name="Equation" r:id="rId3" imgW="723600" imgH="368280" progId="Equation.DSMT4">
                    <p:embed/>
                  </p:oleObj>
                </mc:Choice>
                <mc:Fallback>
                  <p:oleObj name="Equation" r:id="rId3" imgW="723600" imgH="368280" progId="Equation.DSMT4">
                    <p:embed/>
                    <p:pic>
                      <p:nvPicPr>
                        <p:cNvPr id="18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black">
                        <a:xfrm>
                          <a:off x="3407048" y="5216348"/>
                          <a:ext cx="1855396" cy="9524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9" name="组合 16"/>
            <p:cNvGrpSpPr>
              <a:grpSpLocks/>
            </p:cNvGrpSpPr>
            <p:nvPr/>
          </p:nvGrpSpPr>
          <p:grpSpPr bwMode="auto">
            <a:xfrm>
              <a:off x="762000" y="1416792"/>
              <a:ext cx="7620000" cy="4607772"/>
              <a:chOff x="762000" y="1416792"/>
              <a:chExt cx="7620000" cy="4607772"/>
            </a:xfrm>
          </p:grpSpPr>
          <p:graphicFrame>
            <p:nvGraphicFramePr>
              <p:cNvPr id="21" name="Object 19"/>
              <p:cNvGraphicFramePr>
                <a:graphicFrameLocks noChangeAspect="1"/>
              </p:cNvGraphicFramePr>
              <p:nvPr/>
            </p:nvGraphicFramePr>
            <p:xfrm>
              <a:off x="2443162" y="1416792"/>
              <a:ext cx="3620947" cy="11561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379" name="Equation" r:id="rId5" imgW="1396800" imgH="419040" progId="Equation.DSMT4">
                      <p:embed/>
                    </p:oleObj>
                  </mc:Choice>
                  <mc:Fallback>
                    <p:oleObj name="Equation" r:id="rId5" imgW="1396800" imgH="419040" progId="Equation.DSMT4">
                      <p:embed/>
                      <p:pic>
                        <p:nvPicPr>
                          <p:cNvPr id="21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black">
                          <a:xfrm>
                            <a:off x="2443162" y="1416792"/>
                            <a:ext cx="3620947" cy="11561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2" name="Group 18"/>
              <p:cNvGrpSpPr>
                <a:grpSpLocks/>
              </p:cNvGrpSpPr>
              <p:nvPr/>
            </p:nvGrpSpPr>
            <p:grpSpPr bwMode="auto">
              <a:xfrm>
                <a:off x="762000" y="2433638"/>
                <a:ext cx="7620000" cy="3590926"/>
                <a:chOff x="480" y="1533"/>
                <a:chExt cx="4800" cy="2262"/>
              </a:xfrm>
            </p:grpSpPr>
            <p:graphicFrame>
              <p:nvGraphicFramePr>
                <p:cNvPr id="33" name="Object 21"/>
                <p:cNvGraphicFramePr>
                  <a:graphicFrameLocks noChangeAspect="1"/>
                </p:cNvGraphicFramePr>
                <p:nvPr/>
              </p:nvGraphicFramePr>
              <p:xfrm>
                <a:off x="1311" y="1533"/>
                <a:ext cx="3109" cy="91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6380" name="Equation" r:id="rId7" imgW="2057400" imgH="520560" progId="Equation.DSMT4">
                        <p:embed/>
                      </p:oleObj>
                    </mc:Choice>
                    <mc:Fallback>
                      <p:oleObj name="Equation" r:id="rId7" imgW="2057400" imgH="520560" progId="Equation.DSMT4">
                        <p:embed/>
                        <p:pic>
                          <p:nvPicPr>
                            <p:cNvPr id="33" name="Object 2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black">
                            <a:xfrm>
                              <a:off x="1311" y="1533"/>
                              <a:ext cx="3109" cy="9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4" name="Rectangle 9"/>
                <p:cNvSpPr>
                  <a:spLocks noChangeArrowheads="1"/>
                </p:cNvSpPr>
                <p:nvPr/>
              </p:nvSpPr>
              <p:spPr bwMode="black">
                <a:xfrm>
                  <a:off x="480" y="2832"/>
                  <a:ext cx="1117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v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bg1"/>
                    </a:buClr>
                    <a:buChar char="•"/>
                    <a:defRPr sz="24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kumimoji="1" lang="zh-CN" altLang="en-US" sz="2400" b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其中</a:t>
                  </a:r>
                </a:p>
              </p:txBody>
            </p:sp>
            <p:graphicFrame>
              <p:nvGraphicFramePr>
                <p:cNvPr id="35" name="Object 22"/>
                <p:cNvGraphicFramePr>
                  <a:graphicFrameLocks noChangeAspect="1"/>
                </p:cNvGraphicFramePr>
                <p:nvPr/>
              </p:nvGraphicFramePr>
              <p:xfrm>
                <a:off x="1696" y="2613"/>
                <a:ext cx="1917" cy="73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6381" name="Equation" r:id="rId9" imgW="977760" imgH="393480" progId="Equation.DSMT4">
                        <p:embed/>
                      </p:oleObj>
                    </mc:Choice>
                    <mc:Fallback>
                      <p:oleObj name="Equation" r:id="rId9" imgW="977760" imgH="393480" progId="Equation.DSMT4">
                        <p:embed/>
                        <p:pic>
                          <p:nvPicPr>
                            <p:cNvPr id="35" name="Object 2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/>
                            <a:srcRect/>
                            <a:stretch>
                              <a:fillRect/>
                            </a:stretch>
                          </p:blipFill>
                          <p:spPr bwMode="black">
                            <a:xfrm>
                              <a:off x="1696" y="2613"/>
                              <a:ext cx="1917" cy="73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6" name="Rectangle 15"/>
                <p:cNvSpPr>
                  <a:spLocks noChangeArrowheads="1"/>
                </p:cNvSpPr>
                <p:nvPr/>
              </p:nvSpPr>
              <p:spPr bwMode="black">
                <a:xfrm>
                  <a:off x="480" y="3456"/>
                  <a:ext cx="1008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v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bg1"/>
                    </a:buClr>
                    <a:buChar char="•"/>
                    <a:defRPr sz="24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kumimoji="1" lang="zh-CN" altLang="en-US" sz="2400" b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问题 </a:t>
                  </a:r>
                </a:p>
              </p:txBody>
            </p:sp>
            <p:sp>
              <p:nvSpPr>
                <p:cNvPr id="37" name="Text Box 14"/>
                <p:cNvSpPr txBox="1">
                  <a:spLocks noChangeArrowheads="1"/>
                </p:cNvSpPr>
                <p:nvPr/>
              </p:nvSpPr>
              <p:spPr bwMode="black">
                <a:xfrm>
                  <a:off x="4176" y="2880"/>
                  <a:ext cx="1104" cy="291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v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bg1"/>
                    </a:buClr>
                    <a:buChar char="•"/>
                    <a:defRPr sz="24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zh-CN" altLang="en-US" sz="2400" b="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子类中心</a:t>
                  </a:r>
                </a:p>
              </p:txBody>
            </p:sp>
            <p:sp>
              <p:nvSpPr>
                <p:cNvPr id="38" name="Text Box 15"/>
                <p:cNvSpPr txBox="1">
                  <a:spLocks noChangeArrowheads="1"/>
                </p:cNvSpPr>
                <p:nvPr/>
              </p:nvSpPr>
              <p:spPr bwMode="black">
                <a:xfrm>
                  <a:off x="3456" y="2017"/>
                  <a:ext cx="1650" cy="52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v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bg1"/>
                    </a:buClr>
                    <a:buChar char="•"/>
                    <a:defRPr sz="24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zh-CN" altLang="en-US" sz="2400" b="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与中心点的距离，即紧密程度</a:t>
                  </a:r>
                </a:p>
              </p:txBody>
            </p:sp>
            <p:sp>
              <p:nvSpPr>
                <p:cNvPr id="39" name="Text Box 16"/>
                <p:cNvSpPr txBox="1">
                  <a:spLocks noChangeArrowheads="1"/>
                </p:cNvSpPr>
                <p:nvPr/>
              </p:nvSpPr>
              <p:spPr bwMode="black">
                <a:xfrm>
                  <a:off x="3936" y="3504"/>
                  <a:ext cx="1170" cy="291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>
                  <a:lvl1pPr algn="l" eaLnBrk="0" hangingPunct="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v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 algn="l"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 algn="l" eaLnBrk="0" hangingPunct="0">
                    <a:spcBef>
                      <a:spcPct val="20000"/>
                    </a:spcBef>
                    <a:buClr>
                      <a:schemeClr val="bg1"/>
                    </a:buClr>
                    <a:buChar char="•"/>
                    <a:defRPr sz="24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 algn="l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 algn="l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zh-CN" altLang="en-US" sz="2400" b="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尽可能紧密！</a:t>
                  </a:r>
                </a:p>
              </p:txBody>
            </p:sp>
          </p:grpSp>
        </p:grpSp>
      </p:grpSp>
      <p:sp>
        <p:nvSpPr>
          <p:cNvPr id="40" name="AutoShape 17"/>
          <p:cNvSpPr>
            <a:spLocks noChangeArrowheads="1"/>
          </p:cNvSpPr>
          <p:nvPr/>
        </p:nvSpPr>
        <p:spPr bwMode="black">
          <a:xfrm>
            <a:off x="7261021" y="1504484"/>
            <a:ext cx="3314700" cy="1143000"/>
          </a:xfrm>
          <a:prstGeom prst="wedgeEllipseCallout">
            <a:avLst>
              <a:gd name="adj1" fmla="val -66741"/>
              <a:gd name="adj2" fmla="val 101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+mn-ea"/>
                <a:ea typeface="+mn-ea"/>
              </a:rPr>
              <a:t>n—</a:t>
            </a:r>
            <a:r>
              <a:rPr lang="zh-CN" altLang="en-US" sz="1800" b="0" dirty="0">
                <a:solidFill>
                  <a:schemeClr val="tx1"/>
                </a:solidFill>
                <a:latin typeface="+mn-ea"/>
                <a:ea typeface="+mn-ea"/>
              </a:rPr>
              <a:t>考试科目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+mn-ea"/>
                <a:ea typeface="+mn-ea"/>
              </a:rPr>
              <a:t>N—</a:t>
            </a:r>
            <a:r>
              <a:rPr lang="zh-CN" altLang="en-US" sz="1800" b="0" dirty="0">
                <a:solidFill>
                  <a:schemeClr val="tx1"/>
                </a:solidFill>
                <a:latin typeface="+mn-ea"/>
                <a:ea typeface="+mn-ea"/>
              </a:rPr>
              <a:t>学生总数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+mn-ea"/>
                <a:ea typeface="+mn-ea"/>
              </a:rPr>
              <a:t>x</a:t>
            </a:r>
            <a:r>
              <a:rPr lang="en-US" altLang="zh-CN" sz="1100" b="0" dirty="0">
                <a:solidFill>
                  <a:schemeClr val="tx1"/>
                </a:solidFill>
                <a:latin typeface="+mn-ea"/>
                <a:ea typeface="+mn-ea"/>
              </a:rPr>
              <a:t>i</a:t>
            </a:r>
            <a:r>
              <a:rPr lang="en-US" altLang="zh-CN" sz="1800" b="0" dirty="0">
                <a:solidFill>
                  <a:schemeClr val="tx1"/>
                </a:solidFill>
                <a:latin typeface="+mn-ea"/>
                <a:ea typeface="+mn-ea"/>
              </a:rPr>
              <a:t>(t)—</a:t>
            </a:r>
            <a:r>
              <a:rPr lang="en-US" altLang="zh-CN" sz="1800" b="0" dirty="0" err="1">
                <a:solidFill>
                  <a:schemeClr val="tx1"/>
                </a:solidFill>
                <a:latin typeface="+mn-ea"/>
                <a:ea typeface="+mn-ea"/>
              </a:rPr>
              <a:t>i</a:t>
            </a:r>
            <a:r>
              <a:rPr lang="zh-CN" altLang="en-US" sz="1800" b="0" dirty="0">
                <a:solidFill>
                  <a:schemeClr val="tx1"/>
                </a:solidFill>
                <a:latin typeface="+mn-ea"/>
                <a:ea typeface="+mn-ea"/>
              </a:rPr>
              <a:t>同学考试成绩</a:t>
            </a:r>
          </a:p>
        </p:txBody>
      </p:sp>
    </p:spTree>
    <p:extLst>
      <p:ext uri="{BB962C8B-B14F-4D97-AF65-F5344CB8AC3E}">
        <p14:creationId xmlns:p14="http://schemas.microsoft.com/office/powerpoint/2010/main" val="280372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rgbClr val="FF0000"/>
                </a:solidFill>
              </a:rPr>
              <a:t>站点客流集散量</a:t>
            </a:r>
            <a:r>
              <a:rPr lang="zh-CN" altLang="en-US" sz="3200" dirty="0"/>
              <a:t>聚类研究</a:t>
            </a:r>
            <a:r>
              <a:rPr lang="en-US" altLang="zh-CN" sz="3200" dirty="0"/>
              <a:t>——</a:t>
            </a:r>
            <a:r>
              <a:rPr lang="zh-CN" altLang="en-US" sz="3200" dirty="0"/>
              <a:t>实证研究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90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cxnSp>
        <p:nvCxnSpPr>
          <p:cNvPr id="7" name="直接连接符 6"/>
          <p:cNvCxnSpPr>
            <a:stCxn id="10" idx="3"/>
          </p:cNvCxnSpPr>
          <p:nvPr/>
        </p:nvCxnSpPr>
        <p:spPr>
          <a:xfrm>
            <a:off x="6718300" y="500857"/>
            <a:ext cx="1625600" cy="7095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2"/>
          <p:cNvSpPr>
            <a:spLocks noChangeArrowheads="1"/>
          </p:cNvSpPr>
          <p:nvPr/>
        </p:nvSpPr>
        <p:spPr bwMode="black">
          <a:xfrm>
            <a:off x="2438400" y="1763786"/>
            <a:ext cx="822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长春市</a:t>
            </a:r>
            <a:r>
              <a:rPr kumimoji="1"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306</a:t>
            </a: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路公交车示意图</a:t>
            </a:r>
          </a:p>
        </p:txBody>
      </p:sp>
      <p:graphicFrame>
        <p:nvGraphicFramePr>
          <p:cNvPr id="2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603831"/>
              </p:ext>
            </p:extLst>
          </p:nvPr>
        </p:nvGraphicFramePr>
        <p:xfrm>
          <a:off x="6733562" y="0"/>
          <a:ext cx="38862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24" name="Picture" r:id="rId3" imgW="3327866" imgH="7157966" progId="Word.Picture.8">
                  <p:embed/>
                </p:oleObj>
              </mc:Choice>
              <mc:Fallback>
                <p:oleObj name="Picture" r:id="rId3" imgW="3327866" imgH="7157966" progId="Word.Picture.8">
                  <p:embed/>
                  <p:pic>
                    <p:nvPicPr>
                      <p:cNvPr id="14235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3562" y="0"/>
                        <a:ext cx="3886200" cy="6858000"/>
                      </a:xfrm>
                      <a:prstGeom prst="rect">
                        <a:avLst/>
                      </a:prstGeom>
                      <a:solidFill>
                        <a:srgbClr val="B1E2FB"/>
                      </a:solidFill>
                      <a:ln w="127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309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rgbClr val="FF0000"/>
                </a:solidFill>
              </a:rPr>
              <a:t>站点客流集散量</a:t>
            </a:r>
            <a:r>
              <a:rPr lang="zh-CN" altLang="en-US" sz="3200" dirty="0"/>
              <a:t>聚类研究</a:t>
            </a:r>
            <a:r>
              <a:rPr lang="en-US" altLang="zh-CN" sz="3200" dirty="0"/>
              <a:t>——</a:t>
            </a:r>
            <a:r>
              <a:rPr lang="zh-CN" altLang="en-US" sz="3200" dirty="0"/>
              <a:t>实证研究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91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graphicFrame>
        <p:nvGraphicFramePr>
          <p:cNvPr id="5" name="Object 41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395932"/>
              </p:ext>
            </p:extLst>
          </p:nvPr>
        </p:nvGraphicFramePr>
        <p:xfrm>
          <a:off x="5209063" y="1638700"/>
          <a:ext cx="5305838" cy="4490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49" r:id="rId3" imgW="755243" imgH="1935904" progId="">
                  <p:embed/>
                </p:oleObj>
              </mc:Choice>
              <mc:Fallback>
                <p:oleObj r:id="rId3" imgW="755243" imgH="1935904" progId="">
                  <p:embed/>
                  <p:pic>
                    <p:nvPicPr>
                      <p:cNvPr id="147542" name="Object 4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9063" y="1638700"/>
                        <a:ext cx="5305838" cy="44902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>
            <a:spLocks noChangeArrowheads="1"/>
          </p:cNvSpPr>
          <p:nvPr/>
        </p:nvSpPr>
        <p:spPr bwMode="black">
          <a:xfrm>
            <a:off x="2618762" y="1833516"/>
            <a:ext cx="822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客流集散量原始数据</a:t>
            </a:r>
          </a:p>
        </p:txBody>
      </p:sp>
    </p:spTree>
    <p:extLst>
      <p:ext uri="{BB962C8B-B14F-4D97-AF65-F5344CB8AC3E}">
        <p14:creationId xmlns:p14="http://schemas.microsoft.com/office/powerpoint/2010/main" val="267420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92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pic>
        <p:nvPicPr>
          <p:cNvPr id="5" name="Picture 4247" descr="平方欧式距离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161" y="1545933"/>
            <a:ext cx="7696200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black">
          <a:xfrm>
            <a:off x="3396950" y="932162"/>
            <a:ext cx="5562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站点间平方欧几里得距离</a:t>
            </a:r>
          </a:p>
        </p:txBody>
      </p:sp>
    </p:spTree>
    <p:extLst>
      <p:ext uri="{BB962C8B-B14F-4D97-AF65-F5344CB8AC3E}">
        <p14:creationId xmlns:p14="http://schemas.microsoft.com/office/powerpoint/2010/main" val="393256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93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black">
          <a:xfrm>
            <a:off x="3741490" y="1485108"/>
            <a:ext cx="822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>
                <a:solidFill>
                  <a:schemeClr val="tx1"/>
                </a:solidFill>
                <a:latin typeface="+mn-ea"/>
                <a:ea typeface="+mn-ea"/>
              </a:rPr>
              <a:t>站点间平方欧几里得距离（续）</a:t>
            </a:r>
          </a:p>
        </p:txBody>
      </p:sp>
      <p:pic>
        <p:nvPicPr>
          <p:cNvPr id="8" name="Picture 9" descr="平方欧式距离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036" y="2318595"/>
            <a:ext cx="8991600" cy="33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84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rgbClr val="FF0000"/>
                </a:solidFill>
              </a:rPr>
              <a:t>站点客流集散量</a:t>
            </a:r>
            <a:r>
              <a:rPr lang="zh-CN" altLang="en-US" sz="3200" dirty="0"/>
              <a:t>聚类研究</a:t>
            </a:r>
            <a:r>
              <a:rPr lang="en-US" altLang="zh-CN" sz="3200" dirty="0"/>
              <a:t>——</a:t>
            </a:r>
            <a:r>
              <a:rPr lang="zh-CN" altLang="en-US" sz="3200" dirty="0"/>
              <a:t>聚类谱系图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94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47" y="1598954"/>
            <a:ext cx="8765097" cy="463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79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>
                <a:solidFill>
                  <a:srgbClr val="FF0000"/>
                </a:solidFill>
              </a:rPr>
              <a:t>站点客流集散量</a:t>
            </a:r>
            <a:r>
              <a:rPr lang="zh-CN" altLang="en-US" sz="3200" dirty="0"/>
              <a:t>聚类研究</a:t>
            </a:r>
            <a:r>
              <a:rPr lang="en-US" altLang="zh-CN" sz="3200" dirty="0"/>
              <a:t>——</a:t>
            </a:r>
            <a:r>
              <a:rPr lang="zh-CN" altLang="en-US" sz="3200" dirty="0"/>
              <a:t>聚类结果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95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black">
          <a:xfrm>
            <a:off x="2419350" y="2008465"/>
            <a:ext cx="7620000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    </a:t>
            </a: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我们选择平方欧几里得距离为</a:t>
            </a:r>
            <a:r>
              <a:rPr kumimoji="1" lang="en-US" altLang="zh-CN" b="0" dirty="0">
                <a:solidFill>
                  <a:schemeClr val="tx1"/>
                </a:solidFill>
                <a:latin typeface="+mn-ea"/>
                <a:ea typeface="+mn-ea"/>
              </a:rPr>
              <a:t>70</a:t>
            </a: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将公交站点进行分类。分类结果为：</a:t>
            </a:r>
          </a:p>
          <a:p>
            <a:pPr marL="457200" indent="-4572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第一类：始发站、长春站、人民广场、工农广场、长江路开发区、保养场、市医院、长春大学、国贸中心和胜利公园；</a:t>
            </a:r>
          </a:p>
          <a:p>
            <a:pPr marL="457200" indent="-4572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第二类：卫星广场、自由大路和公交客车厂；</a:t>
            </a:r>
          </a:p>
          <a:p>
            <a:pPr marL="457200" indent="-4572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第三类：农研、惠民路和新发广场；</a:t>
            </a:r>
          </a:p>
          <a:p>
            <a:pPr marL="457200" indent="-4572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第四类：湖宁路、紫荆花酒店和解放大路。</a:t>
            </a:r>
          </a:p>
        </p:txBody>
      </p:sp>
    </p:spTree>
    <p:extLst>
      <p:ext uri="{BB962C8B-B14F-4D97-AF65-F5344CB8AC3E}">
        <p14:creationId xmlns:p14="http://schemas.microsoft.com/office/powerpoint/2010/main" val="321416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基于</a:t>
            </a:r>
            <a:r>
              <a:rPr lang="en-US" altLang="zh-CN" sz="3200" dirty="0"/>
              <a:t>SOM</a:t>
            </a:r>
            <a:r>
              <a:rPr lang="zh-CN" altLang="en-US" sz="3200" dirty="0"/>
              <a:t>网络聚类方法</a:t>
            </a:r>
            <a:r>
              <a:rPr lang="en-US" altLang="zh-CN" sz="3200" dirty="0"/>
              <a:t>——</a:t>
            </a:r>
            <a:r>
              <a:rPr lang="zh-CN" altLang="en-US" sz="3200" dirty="0"/>
              <a:t>研究背景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96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black">
          <a:xfrm>
            <a:off x="2590921" y="1970537"/>
            <a:ext cx="7514439" cy="418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200" indent="-457200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网络交通流时变、非线性特征</a:t>
            </a:r>
          </a:p>
          <a:p>
            <a:pPr marL="457200" indent="-457200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网络交通状态演变规律研究的重要性</a:t>
            </a:r>
          </a:p>
          <a:p>
            <a:pPr marL="457200" indent="-457200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网络交通流短时预测的重要性</a:t>
            </a:r>
          </a:p>
          <a:p>
            <a:pPr marL="457200" indent="-457200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交通流数据的海量特性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问题：如何从中挖掘出交通状态的演变规律，对网络层次的交通流进行预测？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endParaRPr kumimoji="1" lang="en-US" altLang="zh-CN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10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200" dirty="0"/>
              <a:t>基于</a:t>
            </a:r>
            <a:r>
              <a:rPr lang="en-US" altLang="zh-CN" sz="3200" dirty="0"/>
              <a:t>SOM</a:t>
            </a:r>
            <a:r>
              <a:rPr lang="zh-CN" altLang="en-US" sz="3200" dirty="0"/>
              <a:t>网络聚类方法</a:t>
            </a:r>
            <a:r>
              <a:rPr lang="en-US" altLang="zh-CN" sz="3200" dirty="0"/>
              <a:t>——</a:t>
            </a:r>
            <a:r>
              <a:rPr lang="zh-CN" altLang="en-US" sz="3200" dirty="0"/>
              <a:t>研究方法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97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black">
          <a:xfrm>
            <a:off x="2233340" y="1565946"/>
            <a:ext cx="7939710" cy="452431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 algn="just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将网络交通流数据转化为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N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维时间序列</a:t>
            </a:r>
          </a:p>
          <a:p>
            <a:pPr algn="just">
              <a:spcBef>
                <a:spcPct val="50000"/>
              </a:spcBef>
              <a:buClr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   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即：</a:t>
            </a:r>
          </a:p>
          <a:p>
            <a:pPr algn="just">
              <a:spcBef>
                <a:spcPct val="50000"/>
              </a:spcBef>
              <a:buClr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    其中：      表示 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t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时段第 </a:t>
            </a:r>
            <a:r>
              <a:rPr kumimoji="1" lang="en-US" altLang="zh-CN" sz="2400" b="0" dirty="0" err="1">
                <a:solidFill>
                  <a:schemeClr val="tx1"/>
                </a:solidFill>
                <a:latin typeface="+mn-ea"/>
                <a:ea typeface="+mn-ea"/>
              </a:rPr>
              <a:t>i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个路段的交通流量。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d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表示</a:t>
            </a:r>
            <a:endParaRPr kumimoji="1" lang="en-US" altLang="zh-CN" sz="24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just">
              <a:spcBef>
                <a:spcPct val="50000"/>
              </a:spcBef>
              <a:buClr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    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所研究交通网络的路段总数。</a:t>
            </a:r>
          </a:p>
          <a:p>
            <a:pPr marL="342900" indent="-342900" algn="just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将上述数据作为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SOM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网络的输入，输出是一个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10×10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结点的二维平面。</a:t>
            </a:r>
          </a:p>
          <a:p>
            <a:pPr marL="342900" indent="-342900" algn="just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SOM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聚类</a:t>
            </a:r>
            <a:endParaRPr kumimoji="1" lang="en-US" altLang="zh-CN" sz="24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342900" indent="-342900" algn="just">
              <a:spcBef>
                <a:spcPct val="50000"/>
              </a:spcBef>
              <a:buClrTx/>
              <a:buFont typeface="Arial" panose="020B0604020202020204" pitchFamily="34" charset="0"/>
              <a:buChar char="•"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基于聚类结果的网络交通状态分析与短时交通流预测研究。</a:t>
            </a:r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763722"/>
              </p:ext>
            </p:extLst>
          </p:nvPr>
        </p:nvGraphicFramePr>
        <p:xfrm>
          <a:off x="3205293" y="2111737"/>
          <a:ext cx="344328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28" name="Equation" r:id="rId3" imgW="1396800" imgH="203040" progId="Equation.DSMT4">
                  <p:embed/>
                </p:oleObj>
              </mc:Choice>
              <mc:Fallback>
                <p:oleObj name="Equation" r:id="rId3" imgW="1396800" imgH="203040" progId="Equation.DSMT4">
                  <p:embed/>
                  <p:pic>
                    <p:nvPicPr>
                      <p:cNvPr id="6759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293" y="2111737"/>
                        <a:ext cx="3443288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803165"/>
              </p:ext>
            </p:extLst>
          </p:nvPr>
        </p:nvGraphicFramePr>
        <p:xfrm>
          <a:off x="3475140" y="2688046"/>
          <a:ext cx="6572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29" name="Equation" r:id="rId5" imgW="266469" imgH="190335" progId="Equation.DSMT4">
                  <p:embed/>
                </p:oleObj>
              </mc:Choice>
              <mc:Fallback>
                <p:oleObj name="Equation" r:id="rId5" imgW="266469" imgH="190335" progId="Equation.DSMT4">
                  <p:embed/>
                  <p:pic>
                    <p:nvPicPr>
                      <p:cNvPr id="67591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5140" y="2688046"/>
                        <a:ext cx="657225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549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98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black">
          <a:xfrm>
            <a:off x="470328" y="2581791"/>
            <a:ext cx="822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+mn-ea"/>
                <a:ea typeface="+mn-ea"/>
              </a:rPr>
              <a:t>北京市西城区某路网示意图</a:t>
            </a:r>
          </a:p>
        </p:txBody>
      </p:sp>
      <p:grpSp>
        <p:nvGrpSpPr>
          <p:cNvPr id="14" name="Group 9"/>
          <p:cNvGrpSpPr>
            <a:grpSpLocks/>
          </p:cNvGrpSpPr>
          <p:nvPr/>
        </p:nvGrpSpPr>
        <p:grpSpPr bwMode="auto">
          <a:xfrm>
            <a:off x="5598459" y="918538"/>
            <a:ext cx="6172200" cy="5181600"/>
            <a:chOff x="2594" y="6723"/>
            <a:chExt cx="7560" cy="6491"/>
          </a:xfrm>
        </p:grpSpPr>
        <p:graphicFrame>
          <p:nvGraphicFramePr>
            <p:cNvPr id="15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6145869"/>
                </p:ext>
              </p:extLst>
            </p:nvPr>
          </p:nvGraphicFramePr>
          <p:xfrm>
            <a:off x="2594" y="6723"/>
            <a:ext cx="7560" cy="64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98" name="Picture" r:id="rId3" imgW="2967228" imgH="2545080" progId="Word.Picture.8">
                    <p:embed/>
                  </p:oleObj>
                </mc:Choice>
                <mc:Fallback>
                  <p:oleObj name="Picture" r:id="rId3" imgW="2967228" imgH="2545080" progId="Word.Picture.8">
                    <p:embed/>
                    <p:pic>
                      <p:nvPicPr>
                        <p:cNvPr id="6861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4" y="6723"/>
                          <a:ext cx="7560" cy="6491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9525">
                          <a:solidFill>
                            <a:srgbClr val="3366FF"/>
                          </a:solidFill>
                          <a:miter lim="800000"/>
                          <a:headEnd/>
                          <a:tailEnd/>
                        </a:ln>
                        <a:effectLst>
                          <a:outerShdw dist="107763" dir="2700000" algn="ctr" rotWithShape="0">
                            <a:srgbClr val="808080"/>
                          </a:outer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AutoShape 11"/>
            <p:cNvSpPr>
              <a:spLocks noChangeArrowheads="1"/>
            </p:cNvSpPr>
            <p:nvPr/>
          </p:nvSpPr>
          <p:spPr bwMode="auto">
            <a:xfrm>
              <a:off x="5054" y="9164"/>
              <a:ext cx="240" cy="489"/>
            </a:xfrm>
            <a:prstGeom prst="downArrow">
              <a:avLst>
                <a:gd name="adj1" fmla="val 50000"/>
                <a:gd name="adj2" fmla="val 50938"/>
              </a:avLst>
            </a:prstGeom>
            <a:solidFill>
              <a:srgbClr val="0000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vert="eaVert"/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7" name="Text Box 12"/>
            <p:cNvSpPr txBox="1">
              <a:spLocks noChangeArrowheads="1"/>
            </p:cNvSpPr>
            <p:nvPr/>
          </p:nvSpPr>
          <p:spPr bwMode="auto">
            <a:xfrm>
              <a:off x="5174" y="9164"/>
              <a:ext cx="1200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>
                  <a:solidFill>
                    <a:schemeClr val="tx1"/>
                  </a:solidFill>
                  <a:latin typeface="+mn-ea"/>
                  <a:ea typeface="+mn-ea"/>
                </a:rPr>
                <a:t>研究区域</a:t>
              </a:r>
              <a:endParaRPr lang="zh-CN" altLang="en-US" sz="1800" b="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181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基于</a:t>
            </a:r>
            <a:r>
              <a:rPr lang="en-US" altLang="zh-CN" dirty="0"/>
              <a:t>SOM</a:t>
            </a:r>
            <a:r>
              <a:rPr lang="zh-CN" altLang="en-US" dirty="0"/>
              <a:t>网络聚类方法</a:t>
            </a:r>
            <a:r>
              <a:rPr lang="en-US" altLang="zh-CN" dirty="0"/>
              <a:t>——</a:t>
            </a:r>
            <a:r>
              <a:rPr lang="zh-CN" altLang="en-US" dirty="0"/>
              <a:t>原始数据描述</a:t>
            </a:r>
          </a:p>
        </p:txBody>
      </p:sp>
      <p:sp>
        <p:nvSpPr>
          <p:cNvPr id="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99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聚类分析方法</a:t>
            </a:r>
            <a:r>
              <a:rPr lang="en-US" altLang="zh-CN" dirty="0"/>
              <a:t>——</a:t>
            </a:r>
            <a:r>
              <a:rPr lang="zh-CN" altLang="en-US" dirty="0"/>
              <a:t>应用实例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black">
          <a:xfrm>
            <a:off x="828673" y="1894866"/>
            <a:ext cx="658916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47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个路段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2002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年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月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日至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月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30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日一个月的交通流数据（每个路口每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15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分钟一个数据）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即整个交通数据构成一个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47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维，长度为</a:t>
            </a: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2786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个有效数据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2500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个用于训练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n-ea"/>
                <a:ea typeface="+mn-ea"/>
              </a:rPr>
              <a:t>286</a:t>
            </a:r>
            <a:r>
              <a:rPr kumimoji="1" lang="zh-CN" altLang="en-US" sz="2400" b="0" dirty="0">
                <a:solidFill>
                  <a:schemeClr val="tx1"/>
                </a:solidFill>
                <a:latin typeface="+mn-ea"/>
                <a:ea typeface="+mn-ea"/>
              </a:rPr>
              <a:t>个用于预测</a:t>
            </a:r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427311"/>
              </p:ext>
            </p:extLst>
          </p:nvPr>
        </p:nvGraphicFramePr>
        <p:xfrm>
          <a:off x="7696543" y="759494"/>
          <a:ext cx="3935964" cy="5413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22" name="Picture" r:id="rId3" imgW="5727192" imgH="7836408" progId="Word.Picture.8">
                  <p:embed/>
                </p:oleObj>
              </mc:Choice>
              <mc:Fallback>
                <p:oleObj name="Picture" r:id="rId3" imgW="5727192" imgH="7836408" progId="Word.Picture.8">
                  <p:embed/>
                  <p:pic>
                    <p:nvPicPr>
                      <p:cNvPr id="15873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543" y="759494"/>
                        <a:ext cx="3935964" cy="5413361"/>
                      </a:xfrm>
                      <a:prstGeom prst="rect">
                        <a:avLst/>
                      </a:prstGeom>
                      <a:solidFill>
                        <a:srgbClr val="B1E2FB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001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BLANKORDER" val="false"/>
  <p:tag name="PROBLEMSCORE" val="5.0"/>
  <p:tag name="PROBLEMBLANK" val="[{&quot;Num&quot;:1,&quot;Score&quot;:1.0,&quot;Answers&quot;:[&quot;能&quot;],&quot;CaseSensitive&quot;:false,&quot;FuzzyMatch&quot;:false},{&quot;Num&quot;:2,&quot;Score&quot;:1.0,&quot;Answers&quot;:[&quot;不一定&quot;],&quot;CaseSensitive&quot;:false,&quot;FuzzyMatch&quot;:false},{&quot;Num&quot;:3,&quot;Score&quot;:1.0,&quot;Answers&quot;:[&quot;影响&quot;],&quot;CaseSensitive&quot;:false,&quot;FuzzyMatch&quot;:false},{&quot;Num&quot;:4,&quot;Score&quot;:1.0,&quot;Answers&quot;:[&quot;向量&quot;],&quot;CaseSensitive&quot;:false,&quot;FuzzyMatch&quot;:false},{&quot;Num&quot;:5,&quot;Score&quot;:1.0,&quot;Answers&quot;:[&quot;变量&quot;],&quot;CaseSensitive&quot;:false,&quot;FuzzyMatch&quot;:false}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黑体"/>
        <a:ea typeface="黑体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系统工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黑体"/>
        <a:ea typeface="黑体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系统工程" id="{AD3A53AF-74F2-4AE4-8160-0EC64E7E757B}" vid="{A9074BAC-8250-4CD5-A49D-59397D55BE67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6256</TotalTime>
  <Words>5955</Words>
  <Application>Microsoft Office PowerPoint</Application>
  <PresentationFormat>宽屏</PresentationFormat>
  <Paragraphs>888</Paragraphs>
  <Slides>121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121</vt:i4>
      </vt:variant>
    </vt:vector>
  </HeadingPairs>
  <TitlesOfParts>
    <vt:vector size="137" baseType="lpstr">
      <vt:lpstr>Microsoft Yahei</vt:lpstr>
      <vt:lpstr>等线</vt:lpstr>
      <vt:lpstr>黑体</vt:lpstr>
      <vt:lpstr>楷体</vt:lpstr>
      <vt:lpstr>宋体</vt:lpstr>
      <vt:lpstr>微软雅黑</vt:lpstr>
      <vt:lpstr>Arial</vt:lpstr>
      <vt:lpstr>Cambria Math</vt:lpstr>
      <vt:lpstr>Tahoma</vt:lpstr>
      <vt:lpstr>Times New Roman</vt:lpstr>
      <vt:lpstr>Wingdings</vt:lpstr>
      <vt:lpstr>Office 主题​​</vt:lpstr>
      <vt:lpstr>系统工程</vt:lpstr>
      <vt:lpstr>Equation</vt:lpstr>
      <vt:lpstr>图片</vt:lpstr>
      <vt:lpstr>Picture</vt:lpstr>
      <vt:lpstr>PowerPoint 演示文稿</vt:lpstr>
      <vt:lpstr> 聚类分析方法</vt:lpstr>
      <vt:lpstr>内容和重点</vt:lpstr>
      <vt:lpstr>聚类分析方法</vt:lpstr>
      <vt:lpstr>聚类分析方法</vt:lpstr>
      <vt:lpstr>聚类分析方法</vt:lpstr>
      <vt:lpstr>聚类分析方法——一般描述</vt:lpstr>
      <vt:lpstr>聚类分析方法——一般描述</vt:lpstr>
      <vt:lpstr>聚类分析方法——一般描述</vt:lpstr>
      <vt:lpstr>聚类分析方法——一般描述</vt:lpstr>
      <vt:lpstr>聚类分析方法——一般描述</vt:lpstr>
      <vt:lpstr>聚类分析方法——K均值聚类</vt:lpstr>
      <vt:lpstr>聚类分析方法——K均值聚类</vt:lpstr>
      <vt:lpstr>聚类分析方法——K均值聚类</vt:lpstr>
      <vt:lpstr>聚类分析方法——K均值聚类</vt:lpstr>
      <vt:lpstr>聚类分析方法——K均值聚类</vt:lpstr>
      <vt:lpstr>聚类分析方法——K均值聚类</vt:lpstr>
      <vt:lpstr>聚类分析方法——K均值聚类</vt:lpstr>
      <vt:lpstr>聚类分析方法——K均值聚类</vt:lpstr>
      <vt:lpstr>聚类分析方法——K均值聚类</vt:lpstr>
      <vt:lpstr>聚类分析方法——K均值聚类</vt:lpstr>
      <vt:lpstr>聚类分析方法——K均值聚类</vt:lpstr>
      <vt:lpstr>聚类分析方法——K均值聚类</vt:lpstr>
      <vt:lpstr>聚类分析方法——K均值聚类</vt:lpstr>
      <vt:lpstr>聚类分析方法——K均值聚类</vt:lpstr>
      <vt:lpstr>聚类分析方法——K均值聚类</vt:lpstr>
      <vt:lpstr>聚类分析方法——密度聚类</vt:lpstr>
      <vt:lpstr>聚类分析方法——密度聚类</vt:lpstr>
      <vt:lpstr>PowerPoint 演示文稿</vt:lpstr>
      <vt:lpstr>聚类分析方法——密度聚类</vt:lpstr>
      <vt:lpstr>聚类分析方法——DBSCAN</vt:lpstr>
      <vt:lpstr>聚类分析方法——DBSCAN</vt:lpstr>
      <vt:lpstr>聚类分析方法——DBSCAN</vt:lpstr>
      <vt:lpstr>聚类分析方法——DBSCAN</vt:lpstr>
      <vt:lpstr>聚类分析方法——DBSCAN</vt:lpstr>
      <vt:lpstr>聚类分析方法——DBSCAN</vt:lpstr>
      <vt:lpstr>聚类分析方法——DBSCAN</vt:lpstr>
      <vt:lpstr>聚类分析方法——DBSCAN</vt:lpstr>
      <vt:lpstr>聚类分析方法——DBSCAN</vt:lpstr>
      <vt:lpstr>聚类分析方法——DBSCAN</vt:lpstr>
      <vt:lpstr>聚类分析方法——DBSCAN</vt:lpstr>
      <vt:lpstr>聚类分析方法——DBSCAN</vt:lpstr>
      <vt:lpstr>聚类分析方法——DBSCAN</vt:lpstr>
      <vt:lpstr>聚类分析方法——DBSCAN</vt:lpstr>
      <vt:lpstr>聚类分析方法——DBSCAN</vt:lpstr>
      <vt:lpstr>聚类分析方法——DBSCAN</vt:lpstr>
      <vt:lpstr>聚类分析方法——密度聚类</vt:lpstr>
      <vt:lpstr>聚类分析方法——OPTICS</vt:lpstr>
      <vt:lpstr>聚类分析方法——OPTICS</vt:lpstr>
      <vt:lpstr>聚类分析方法——OPTICS</vt:lpstr>
      <vt:lpstr>聚类分析方法——OPTICS</vt:lpstr>
      <vt:lpstr>聚类分析方法——OPTICS</vt:lpstr>
      <vt:lpstr>聚类分析方法——OPTICS</vt:lpstr>
      <vt:lpstr>聚类分析方法——OPTICS</vt:lpstr>
      <vt:lpstr>聚类分析方法——系统聚类</vt:lpstr>
      <vt:lpstr>聚类分析方法——系统聚类</vt:lpstr>
      <vt:lpstr>聚类分析方法——系统聚类</vt:lpstr>
      <vt:lpstr>聚类分析方法——系统聚类</vt:lpstr>
      <vt:lpstr>聚类分析方法——系统聚类</vt:lpstr>
      <vt:lpstr>聚类分析方法——系统聚类</vt:lpstr>
      <vt:lpstr>聚类分析方法——系统聚类</vt:lpstr>
      <vt:lpstr>聚类分析方法——系统聚类</vt:lpstr>
      <vt:lpstr>聚类分析方法——系统聚类</vt:lpstr>
      <vt:lpstr>聚类分析方法——系统聚类</vt:lpstr>
      <vt:lpstr>聚类分析方法——系统聚类</vt:lpstr>
      <vt:lpstr>聚类分析方法——系统聚类</vt:lpstr>
      <vt:lpstr>聚类分析方法——系统聚类</vt:lpstr>
      <vt:lpstr>聚类分析方法——动态聚类</vt:lpstr>
      <vt:lpstr>聚类分析方法——动态聚类</vt:lpstr>
      <vt:lpstr>聚类分析方法——动态聚类</vt:lpstr>
      <vt:lpstr>聚类分析方法——动态聚类</vt:lpstr>
      <vt:lpstr>聚类分析方法——动态聚类</vt:lpstr>
      <vt:lpstr>聚类分析方法——动态聚类</vt:lpstr>
      <vt:lpstr>聚类分析方法——动态聚类</vt:lpstr>
      <vt:lpstr>聚类分析方法——动态聚类</vt:lpstr>
      <vt:lpstr>聚类分析方法——动态聚类</vt:lpstr>
      <vt:lpstr>聚类分析方法——动态聚类</vt:lpstr>
      <vt:lpstr>聚类分析方法——SOM聚类</vt:lpstr>
      <vt:lpstr>聚类分析方法——SOM聚类</vt:lpstr>
      <vt:lpstr>聚类分析方法——SOM聚类</vt:lpstr>
      <vt:lpstr>聚类分析方法——SOM聚类</vt:lpstr>
      <vt:lpstr>聚类分析方法——SOM聚类</vt:lpstr>
      <vt:lpstr>聚类分析方法——SOM聚类</vt:lpstr>
      <vt:lpstr>聚类分析方法——SOM聚类</vt:lpstr>
      <vt:lpstr>聚类分析方法——SOM聚类</vt:lpstr>
      <vt:lpstr>聚类分析方法——SOM聚类</vt:lpstr>
      <vt:lpstr>聚类分析方法——SOM聚类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  <vt:lpstr>聚类分析方法——应用实例</vt:lpstr>
    </vt:vector>
  </TitlesOfParts>
  <Company>THU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张若冰</dc:creator>
  <cp:lastModifiedBy>jgb</cp:lastModifiedBy>
  <cp:revision>442</cp:revision>
  <cp:lastPrinted>2017-09-26T11:14:02Z</cp:lastPrinted>
  <dcterms:created xsi:type="dcterms:W3CDTF">2017-09-22T12:29:02Z</dcterms:created>
  <dcterms:modified xsi:type="dcterms:W3CDTF">2022-04-18T02:36:19Z</dcterms:modified>
</cp:coreProperties>
</file>